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61" r:id="rId7"/>
    <p:sldId id="259" r:id="rId8"/>
    <p:sldId id="272" r:id="rId9"/>
    <p:sldId id="273" r:id="rId10"/>
    <p:sldId id="269" r:id="rId11"/>
    <p:sldId id="265" r:id="rId12"/>
    <p:sldId id="270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A3D6E"/>
    <a:srgbClr val="4C93C3"/>
    <a:srgbClr val="173B6E"/>
    <a:srgbClr val="173C6F"/>
    <a:srgbClr val="5280BD"/>
    <a:srgbClr val="163A6D"/>
    <a:srgbClr val="549E33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99" autoAdjust="0"/>
  </p:normalViewPr>
  <p:slideViewPr>
    <p:cSldViewPr snapToGrid="0" snapToObjects="1">
      <p:cViewPr varScale="1">
        <p:scale>
          <a:sx n="138" d="100"/>
          <a:sy n="138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EBF50A-CB5C-478E-8F78-8FE43CF5C01F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4B1BEF1-5CA7-43EF-A60C-F04D7465F3B9}">
      <dgm:prSet phldrT="[Text]"/>
      <dgm:spPr/>
      <dgm:t>
        <a:bodyPr/>
        <a:lstStyle/>
        <a:p>
          <a:r>
            <a:rPr lang="en-GB" dirty="0"/>
            <a:t>Complete Work Out</a:t>
          </a:r>
        </a:p>
      </dgm:t>
    </dgm:pt>
    <dgm:pt modelId="{0E6FF1F3-C939-4770-A7AA-B1CBCDAB4DB0}" type="parTrans" cxnId="{3A03E710-E959-4492-8B37-F91127EF05A7}">
      <dgm:prSet/>
      <dgm:spPr/>
      <dgm:t>
        <a:bodyPr/>
        <a:lstStyle/>
        <a:p>
          <a:endParaRPr lang="en-GB"/>
        </a:p>
      </dgm:t>
    </dgm:pt>
    <dgm:pt modelId="{37241F0D-E3D0-4CFB-ADE9-618F694BD484}" type="sibTrans" cxnId="{3A03E710-E959-4492-8B37-F91127EF05A7}">
      <dgm:prSet/>
      <dgm:spPr/>
      <dgm:t>
        <a:bodyPr/>
        <a:lstStyle/>
        <a:p>
          <a:endParaRPr lang="en-GB"/>
        </a:p>
      </dgm:t>
    </dgm:pt>
    <dgm:pt modelId="{DC75B32B-F1D6-404C-9EBC-99A03F07B2F9}">
      <dgm:prSet phldrT="[Text]" custT="1"/>
      <dgm:spPr/>
      <dgm:t>
        <a:bodyPr/>
        <a:lstStyle/>
        <a:p>
          <a:r>
            <a:rPr lang="en-GB" sz="1400" dirty="0"/>
            <a:t>30 Seconds Press ups</a:t>
          </a:r>
        </a:p>
      </dgm:t>
    </dgm:pt>
    <dgm:pt modelId="{FFA4EB86-C332-4895-BDFA-3389E10DAC83}" type="parTrans" cxnId="{BD234158-0442-4C3B-A7A7-70342AA513F5}">
      <dgm:prSet/>
      <dgm:spPr/>
      <dgm:t>
        <a:bodyPr/>
        <a:lstStyle/>
        <a:p>
          <a:endParaRPr lang="en-GB"/>
        </a:p>
      </dgm:t>
    </dgm:pt>
    <dgm:pt modelId="{2FF6084E-4A0E-4708-8AF7-703E1CE90ABB}" type="sibTrans" cxnId="{BD234158-0442-4C3B-A7A7-70342AA513F5}">
      <dgm:prSet/>
      <dgm:spPr/>
      <dgm:t>
        <a:bodyPr/>
        <a:lstStyle/>
        <a:p>
          <a:endParaRPr lang="en-GB"/>
        </a:p>
      </dgm:t>
    </dgm:pt>
    <dgm:pt modelId="{4BC0CAEB-A528-482F-9642-10A2CD2966AD}">
      <dgm:prSet phldrT="[Text]" custT="1"/>
      <dgm:spPr/>
      <dgm:t>
        <a:bodyPr/>
        <a:lstStyle/>
        <a:p>
          <a:r>
            <a:rPr lang="en-GB" sz="1400" dirty="0"/>
            <a:t>60 Seconds Lunges </a:t>
          </a:r>
        </a:p>
      </dgm:t>
    </dgm:pt>
    <dgm:pt modelId="{B30B2BEF-724B-4742-962D-E83F04D01C6A}" type="parTrans" cxnId="{92CAC970-133F-405E-BC11-EF212A60974C}">
      <dgm:prSet/>
      <dgm:spPr/>
      <dgm:t>
        <a:bodyPr/>
        <a:lstStyle/>
        <a:p>
          <a:endParaRPr lang="en-GB"/>
        </a:p>
      </dgm:t>
    </dgm:pt>
    <dgm:pt modelId="{FB5D8DA8-87F7-473E-95C9-E80A7677418E}" type="sibTrans" cxnId="{92CAC970-133F-405E-BC11-EF212A60974C}">
      <dgm:prSet/>
      <dgm:spPr/>
      <dgm:t>
        <a:bodyPr/>
        <a:lstStyle/>
        <a:p>
          <a:endParaRPr lang="en-GB"/>
        </a:p>
      </dgm:t>
    </dgm:pt>
    <dgm:pt modelId="{4B998324-C08B-4F86-8656-E52D4E52F836}">
      <dgm:prSet phldrT="[Text]" custT="1"/>
      <dgm:spPr/>
      <dgm:t>
        <a:bodyPr/>
        <a:lstStyle/>
        <a:p>
          <a:r>
            <a:rPr lang="en-GB" sz="1400" dirty="0"/>
            <a:t>45 Seconds Step ups </a:t>
          </a:r>
        </a:p>
      </dgm:t>
    </dgm:pt>
    <dgm:pt modelId="{097135DC-2B73-4DC0-8603-87895BC17D84}" type="parTrans" cxnId="{3CDD6A51-EA04-41E0-8194-B3332478107C}">
      <dgm:prSet/>
      <dgm:spPr/>
      <dgm:t>
        <a:bodyPr/>
        <a:lstStyle/>
        <a:p>
          <a:endParaRPr lang="en-GB"/>
        </a:p>
      </dgm:t>
    </dgm:pt>
    <dgm:pt modelId="{4E3B2093-463A-4FC3-85E8-9394DCB75852}" type="sibTrans" cxnId="{3CDD6A51-EA04-41E0-8194-B3332478107C}">
      <dgm:prSet/>
      <dgm:spPr/>
      <dgm:t>
        <a:bodyPr/>
        <a:lstStyle/>
        <a:p>
          <a:endParaRPr lang="en-GB"/>
        </a:p>
      </dgm:t>
    </dgm:pt>
    <dgm:pt modelId="{582833E5-4341-45BC-B9AA-2006A2A3B0E7}">
      <dgm:prSet phldrT="[Text]" custT="1"/>
      <dgm:spPr/>
      <dgm:t>
        <a:bodyPr/>
        <a:lstStyle/>
        <a:p>
          <a:r>
            <a:rPr lang="en-GB" sz="1400" dirty="0"/>
            <a:t>60 Seconds Star jumps</a:t>
          </a:r>
        </a:p>
      </dgm:t>
    </dgm:pt>
    <dgm:pt modelId="{1B563F45-B9E5-4E0D-AE9E-8F95C1D31200}" type="parTrans" cxnId="{754168AC-3C73-40E3-9EAC-CA42FBAEC4CB}">
      <dgm:prSet/>
      <dgm:spPr/>
      <dgm:t>
        <a:bodyPr/>
        <a:lstStyle/>
        <a:p>
          <a:endParaRPr lang="en-GB"/>
        </a:p>
      </dgm:t>
    </dgm:pt>
    <dgm:pt modelId="{B9B11E2F-C127-4F29-A336-9FCDDD834E58}" type="sibTrans" cxnId="{754168AC-3C73-40E3-9EAC-CA42FBAEC4CB}">
      <dgm:prSet/>
      <dgm:spPr/>
      <dgm:t>
        <a:bodyPr/>
        <a:lstStyle/>
        <a:p>
          <a:endParaRPr lang="en-GB"/>
        </a:p>
      </dgm:t>
    </dgm:pt>
    <dgm:pt modelId="{43D4CF1A-7708-438E-B459-0780B5A00260}">
      <dgm:prSet phldrT="[Text]" custT="1"/>
      <dgm:spPr/>
      <dgm:t>
        <a:bodyPr/>
        <a:lstStyle/>
        <a:p>
          <a:r>
            <a:rPr lang="en-GB" sz="1400" dirty="0"/>
            <a:t>45 Seconds Sit ups </a:t>
          </a:r>
        </a:p>
      </dgm:t>
    </dgm:pt>
    <dgm:pt modelId="{4EF5DD77-22C8-4536-80AC-C11A2450B96A}" type="parTrans" cxnId="{40BC945B-34AD-4D4D-8FF8-470C3E9A931A}">
      <dgm:prSet/>
      <dgm:spPr/>
      <dgm:t>
        <a:bodyPr/>
        <a:lstStyle/>
        <a:p>
          <a:endParaRPr lang="en-GB"/>
        </a:p>
      </dgm:t>
    </dgm:pt>
    <dgm:pt modelId="{22F691D4-57A8-4660-82E5-1474E4CAE5B0}" type="sibTrans" cxnId="{40BC945B-34AD-4D4D-8FF8-470C3E9A931A}">
      <dgm:prSet/>
      <dgm:spPr/>
      <dgm:t>
        <a:bodyPr/>
        <a:lstStyle/>
        <a:p>
          <a:endParaRPr lang="en-GB"/>
        </a:p>
      </dgm:t>
    </dgm:pt>
    <dgm:pt modelId="{EAD431EC-9C7C-4617-A340-8469A3FB4DCB}">
      <dgm:prSet phldrT="[Text]" custT="1"/>
      <dgm:spPr/>
      <dgm:t>
        <a:bodyPr/>
        <a:lstStyle/>
        <a:p>
          <a:r>
            <a:rPr lang="en-GB" sz="1400" dirty="0"/>
            <a:t>60 Seconds squats </a:t>
          </a:r>
        </a:p>
      </dgm:t>
    </dgm:pt>
    <dgm:pt modelId="{5AA76DD4-9E30-4F0C-9B4B-D9A02BDB55F1}" type="parTrans" cxnId="{04AB2993-048F-408F-9893-0C4659BEE47F}">
      <dgm:prSet/>
      <dgm:spPr/>
      <dgm:t>
        <a:bodyPr/>
        <a:lstStyle/>
        <a:p>
          <a:endParaRPr lang="en-GB"/>
        </a:p>
      </dgm:t>
    </dgm:pt>
    <dgm:pt modelId="{577F480B-A08A-4770-9AA7-BF12F5A2B791}" type="sibTrans" cxnId="{04AB2993-048F-408F-9893-0C4659BEE47F}">
      <dgm:prSet/>
      <dgm:spPr/>
      <dgm:t>
        <a:bodyPr/>
        <a:lstStyle/>
        <a:p>
          <a:endParaRPr lang="en-GB"/>
        </a:p>
      </dgm:t>
    </dgm:pt>
    <dgm:pt modelId="{15E379B5-AD8D-4704-A587-3E001457576E}" type="pres">
      <dgm:prSet presAssocID="{20EBF50A-CB5C-478E-8F78-8FE43CF5C0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61AC3C-6818-4C78-AE52-7197024E4A3C}" type="pres">
      <dgm:prSet presAssocID="{C4B1BEF1-5CA7-43EF-A60C-F04D7465F3B9}" presName="Parent" presStyleLbl="node0" presStyleIdx="0" presStyleCnt="1">
        <dgm:presLayoutVars>
          <dgm:chMax val="6"/>
          <dgm:chPref val="6"/>
        </dgm:presLayoutVars>
      </dgm:prSet>
      <dgm:spPr/>
    </dgm:pt>
    <dgm:pt modelId="{2D14D093-F73B-4E53-B5E6-497E1183C683}" type="pres">
      <dgm:prSet presAssocID="{DC75B32B-F1D6-404C-9EBC-99A03F07B2F9}" presName="Accent1" presStyleCnt="0"/>
      <dgm:spPr/>
    </dgm:pt>
    <dgm:pt modelId="{03FC96BF-0D6A-4BF0-94D9-9729D7CC54D9}" type="pres">
      <dgm:prSet presAssocID="{DC75B32B-F1D6-404C-9EBC-99A03F07B2F9}" presName="Accent" presStyleLbl="bgShp" presStyleIdx="0" presStyleCnt="6"/>
      <dgm:spPr/>
    </dgm:pt>
    <dgm:pt modelId="{7543FBB9-351B-437B-894F-E638ADFD8C75}" type="pres">
      <dgm:prSet presAssocID="{DC75B32B-F1D6-404C-9EBC-99A03F07B2F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97BEC7A-602C-4E23-9D41-23A43ED60788}" type="pres">
      <dgm:prSet presAssocID="{4BC0CAEB-A528-482F-9642-10A2CD2966AD}" presName="Accent2" presStyleCnt="0"/>
      <dgm:spPr/>
    </dgm:pt>
    <dgm:pt modelId="{DD779360-DEC7-4A7E-AF7F-9488A1BCFA6D}" type="pres">
      <dgm:prSet presAssocID="{4BC0CAEB-A528-482F-9642-10A2CD2966AD}" presName="Accent" presStyleLbl="bgShp" presStyleIdx="1" presStyleCnt="6"/>
      <dgm:spPr/>
    </dgm:pt>
    <dgm:pt modelId="{B690ABC9-5540-4E0C-A634-8F683F6A146E}" type="pres">
      <dgm:prSet presAssocID="{4BC0CAEB-A528-482F-9642-10A2CD2966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D878C0-600E-464F-B880-8EE9D53BE37B}" type="pres">
      <dgm:prSet presAssocID="{4B998324-C08B-4F86-8656-E52D4E52F836}" presName="Accent3" presStyleCnt="0"/>
      <dgm:spPr/>
    </dgm:pt>
    <dgm:pt modelId="{626B99BA-65D3-4AF2-B582-A58BB35EFF39}" type="pres">
      <dgm:prSet presAssocID="{4B998324-C08B-4F86-8656-E52D4E52F836}" presName="Accent" presStyleLbl="bgShp" presStyleIdx="2" presStyleCnt="6"/>
      <dgm:spPr/>
    </dgm:pt>
    <dgm:pt modelId="{9DDBF947-23AC-4EE8-91DA-F0D7BC54D6DD}" type="pres">
      <dgm:prSet presAssocID="{4B998324-C08B-4F86-8656-E52D4E52F83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5A68FD7-10DC-4679-8B6B-11A67150B4CF}" type="pres">
      <dgm:prSet presAssocID="{582833E5-4341-45BC-B9AA-2006A2A3B0E7}" presName="Accent4" presStyleCnt="0"/>
      <dgm:spPr/>
    </dgm:pt>
    <dgm:pt modelId="{5A8B8805-E980-4D61-9FF0-B662B75E763B}" type="pres">
      <dgm:prSet presAssocID="{582833E5-4341-45BC-B9AA-2006A2A3B0E7}" presName="Accent" presStyleLbl="bgShp" presStyleIdx="3" presStyleCnt="6"/>
      <dgm:spPr/>
    </dgm:pt>
    <dgm:pt modelId="{5BB0EEF4-170B-45DF-B818-D0355400D73D}" type="pres">
      <dgm:prSet presAssocID="{582833E5-4341-45BC-B9AA-2006A2A3B0E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66842E2-065E-4C59-82D6-E831EB0C9C19}" type="pres">
      <dgm:prSet presAssocID="{43D4CF1A-7708-438E-B459-0780B5A00260}" presName="Accent5" presStyleCnt="0"/>
      <dgm:spPr/>
    </dgm:pt>
    <dgm:pt modelId="{F2BEC3F1-19D7-4C68-A3FE-B649BE417731}" type="pres">
      <dgm:prSet presAssocID="{43D4CF1A-7708-438E-B459-0780B5A00260}" presName="Accent" presStyleLbl="bgShp" presStyleIdx="4" presStyleCnt="6"/>
      <dgm:spPr/>
    </dgm:pt>
    <dgm:pt modelId="{AF10BECF-AE10-4AF0-A26B-A150201C47EB}" type="pres">
      <dgm:prSet presAssocID="{43D4CF1A-7708-438E-B459-0780B5A0026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C59AFA6-6591-4A88-B139-DC0B19723A69}" type="pres">
      <dgm:prSet presAssocID="{EAD431EC-9C7C-4617-A340-8469A3FB4DCB}" presName="Accent6" presStyleCnt="0"/>
      <dgm:spPr/>
    </dgm:pt>
    <dgm:pt modelId="{BDFECFD2-96DE-4BBA-8DA4-727CF0D84BFB}" type="pres">
      <dgm:prSet presAssocID="{EAD431EC-9C7C-4617-A340-8469A3FB4DCB}" presName="Accent" presStyleLbl="bgShp" presStyleIdx="5" presStyleCnt="6"/>
      <dgm:spPr/>
    </dgm:pt>
    <dgm:pt modelId="{01FAD700-AC09-4767-8875-DE1957557996}" type="pres">
      <dgm:prSet presAssocID="{EAD431EC-9C7C-4617-A340-8469A3FB4DC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A9F8305-0CBF-4829-83B1-B25549493134}" type="presOf" srcId="{20EBF50A-CB5C-478E-8F78-8FE43CF5C01F}" destId="{15E379B5-AD8D-4704-A587-3E001457576E}" srcOrd="0" destOrd="0" presId="urn:microsoft.com/office/officeart/2011/layout/HexagonRadial"/>
    <dgm:cxn modelId="{3A03E710-E959-4492-8B37-F91127EF05A7}" srcId="{20EBF50A-CB5C-478E-8F78-8FE43CF5C01F}" destId="{C4B1BEF1-5CA7-43EF-A60C-F04D7465F3B9}" srcOrd="0" destOrd="0" parTransId="{0E6FF1F3-C939-4770-A7AA-B1CBCDAB4DB0}" sibTransId="{37241F0D-E3D0-4CFB-ADE9-618F694BD484}"/>
    <dgm:cxn modelId="{CE10B222-BD6E-474F-8BBA-3C1BA10E4CBF}" type="presOf" srcId="{C4B1BEF1-5CA7-43EF-A60C-F04D7465F3B9}" destId="{3361AC3C-6818-4C78-AE52-7197024E4A3C}" srcOrd="0" destOrd="0" presId="urn:microsoft.com/office/officeart/2011/layout/HexagonRadial"/>
    <dgm:cxn modelId="{A650F035-61C6-4A4B-8501-07902B0E37FB}" type="presOf" srcId="{43D4CF1A-7708-438E-B459-0780B5A00260}" destId="{AF10BECF-AE10-4AF0-A26B-A150201C47EB}" srcOrd="0" destOrd="0" presId="urn:microsoft.com/office/officeart/2011/layout/HexagonRadial"/>
    <dgm:cxn modelId="{3CDD6A51-EA04-41E0-8194-B3332478107C}" srcId="{C4B1BEF1-5CA7-43EF-A60C-F04D7465F3B9}" destId="{4B998324-C08B-4F86-8656-E52D4E52F836}" srcOrd="2" destOrd="0" parTransId="{097135DC-2B73-4DC0-8603-87895BC17D84}" sibTransId="{4E3B2093-463A-4FC3-85E8-9394DCB75852}"/>
    <dgm:cxn modelId="{BD234158-0442-4C3B-A7A7-70342AA513F5}" srcId="{C4B1BEF1-5CA7-43EF-A60C-F04D7465F3B9}" destId="{DC75B32B-F1D6-404C-9EBC-99A03F07B2F9}" srcOrd="0" destOrd="0" parTransId="{FFA4EB86-C332-4895-BDFA-3389E10DAC83}" sibTransId="{2FF6084E-4A0E-4708-8AF7-703E1CE90ABB}"/>
    <dgm:cxn modelId="{40BC945B-34AD-4D4D-8FF8-470C3E9A931A}" srcId="{C4B1BEF1-5CA7-43EF-A60C-F04D7465F3B9}" destId="{43D4CF1A-7708-438E-B459-0780B5A00260}" srcOrd="4" destOrd="0" parTransId="{4EF5DD77-22C8-4536-80AC-C11A2450B96A}" sibTransId="{22F691D4-57A8-4660-82E5-1474E4CAE5B0}"/>
    <dgm:cxn modelId="{D46D9667-133B-49FC-B97D-A7685AED23F4}" type="presOf" srcId="{4BC0CAEB-A528-482F-9642-10A2CD2966AD}" destId="{B690ABC9-5540-4E0C-A634-8F683F6A146E}" srcOrd="0" destOrd="0" presId="urn:microsoft.com/office/officeart/2011/layout/HexagonRadial"/>
    <dgm:cxn modelId="{E83CB868-D138-4D44-A5C5-E59848658809}" type="presOf" srcId="{DC75B32B-F1D6-404C-9EBC-99A03F07B2F9}" destId="{7543FBB9-351B-437B-894F-E638ADFD8C75}" srcOrd="0" destOrd="0" presId="urn:microsoft.com/office/officeart/2011/layout/HexagonRadial"/>
    <dgm:cxn modelId="{92CAC970-133F-405E-BC11-EF212A60974C}" srcId="{C4B1BEF1-5CA7-43EF-A60C-F04D7465F3B9}" destId="{4BC0CAEB-A528-482F-9642-10A2CD2966AD}" srcOrd="1" destOrd="0" parTransId="{B30B2BEF-724B-4742-962D-E83F04D01C6A}" sibTransId="{FB5D8DA8-87F7-473E-95C9-E80A7677418E}"/>
    <dgm:cxn modelId="{4B1F1179-F9BB-4329-9C74-CA1917C2490C}" type="presOf" srcId="{EAD431EC-9C7C-4617-A340-8469A3FB4DCB}" destId="{01FAD700-AC09-4767-8875-DE1957557996}" srcOrd="0" destOrd="0" presId="urn:microsoft.com/office/officeart/2011/layout/HexagonRadial"/>
    <dgm:cxn modelId="{3BD1397E-A0CE-4D41-AF57-AC7ABBBB0DA7}" type="presOf" srcId="{4B998324-C08B-4F86-8656-E52D4E52F836}" destId="{9DDBF947-23AC-4EE8-91DA-F0D7BC54D6DD}" srcOrd="0" destOrd="0" presId="urn:microsoft.com/office/officeart/2011/layout/HexagonRadial"/>
    <dgm:cxn modelId="{FD4FCD89-F7A9-46DE-AB4C-572137A1B152}" type="presOf" srcId="{582833E5-4341-45BC-B9AA-2006A2A3B0E7}" destId="{5BB0EEF4-170B-45DF-B818-D0355400D73D}" srcOrd="0" destOrd="0" presId="urn:microsoft.com/office/officeart/2011/layout/HexagonRadial"/>
    <dgm:cxn modelId="{04AB2993-048F-408F-9893-0C4659BEE47F}" srcId="{C4B1BEF1-5CA7-43EF-A60C-F04D7465F3B9}" destId="{EAD431EC-9C7C-4617-A340-8469A3FB4DCB}" srcOrd="5" destOrd="0" parTransId="{5AA76DD4-9E30-4F0C-9B4B-D9A02BDB55F1}" sibTransId="{577F480B-A08A-4770-9AA7-BF12F5A2B791}"/>
    <dgm:cxn modelId="{754168AC-3C73-40E3-9EAC-CA42FBAEC4CB}" srcId="{C4B1BEF1-5CA7-43EF-A60C-F04D7465F3B9}" destId="{582833E5-4341-45BC-B9AA-2006A2A3B0E7}" srcOrd="3" destOrd="0" parTransId="{1B563F45-B9E5-4E0D-AE9E-8F95C1D31200}" sibTransId="{B9B11E2F-C127-4F29-A336-9FCDDD834E58}"/>
    <dgm:cxn modelId="{BE4B3506-5F7F-421D-8326-83427AA4FFB1}" type="presParOf" srcId="{15E379B5-AD8D-4704-A587-3E001457576E}" destId="{3361AC3C-6818-4C78-AE52-7197024E4A3C}" srcOrd="0" destOrd="0" presId="urn:microsoft.com/office/officeart/2011/layout/HexagonRadial"/>
    <dgm:cxn modelId="{30D933DA-3C66-4088-B697-58D7CFEF81E9}" type="presParOf" srcId="{15E379B5-AD8D-4704-A587-3E001457576E}" destId="{2D14D093-F73B-4E53-B5E6-497E1183C683}" srcOrd="1" destOrd="0" presId="urn:microsoft.com/office/officeart/2011/layout/HexagonRadial"/>
    <dgm:cxn modelId="{FF27AC48-5642-4398-A31F-6B87EED240EB}" type="presParOf" srcId="{2D14D093-F73B-4E53-B5E6-497E1183C683}" destId="{03FC96BF-0D6A-4BF0-94D9-9729D7CC54D9}" srcOrd="0" destOrd="0" presId="urn:microsoft.com/office/officeart/2011/layout/HexagonRadial"/>
    <dgm:cxn modelId="{1ED66251-170C-460B-A1E6-CC52F8B313FD}" type="presParOf" srcId="{15E379B5-AD8D-4704-A587-3E001457576E}" destId="{7543FBB9-351B-437B-894F-E638ADFD8C75}" srcOrd="2" destOrd="0" presId="urn:microsoft.com/office/officeart/2011/layout/HexagonRadial"/>
    <dgm:cxn modelId="{62D74ECB-43F8-49A8-BA6B-49F17EB71C84}" type="presParOf" srcId="{15E379B5-AD8D-4704-A587-3E001457576E}" destId="{397BEC7A-602C-4E23-9D41-23A43ED60788}" srcOrd="3" destOrd="0" presId="urn:microsoft.com/office/officeart/2011/layout/HexagonRadial"/>
    <dgm:cxn modelId="{B0E40042-8E4E-4E72-A56C-64455290C1E8}" type="presParOf" srcId="{397BEC7A-602C-4E23-9D41-23A43ED60788}" destId="{DD779360-DEC7-4A7E-AF7F-9488A1BCFA6D}" srcOrd="0" destOrd="0" presId="urn:microsoft.com/office/officeart/2011/layout/HexagonRadial"/>
    <dgm:cxn modelId="{B0914AD6-9EB3-4A63-AFE2-3432B6D905CA}" type="presParOf" srcId="{15E379B5-AD8D-4704-A587-3E001457576E}" destId="{B690ABC9-5540-4E0C-A634-8F683F6A146E}" srcOrd="4" destOrd="0" presId="urn:microsoft.com/office/officeart/2011/layout/HexagonRadial"/>
    <dgm:cxn modelId="{EC367A41-A452-4489-AC0A-0A2A887452F9}" type="presParOf" srcId="{15E379B5-AD8D-4704-A587-3E001457576E}" destId="{2AD878C0-600E-464F-B880-8EE9D53BE37B}" srcOrd="5" destOrd="0" presId="urn:microsoft.com/office/officeart/2011/layout/HexagonRadial"/>
    <dgm:cxn modelId="{F80CCDDC-68A7-445D-9CAF-EF52DDEDC324}" type="presParOf" srcId="{2AD878C0-600E-464F-B880-8EE9D53BE37B}" destId="{626B99BA-65D3-4AF2-B582-A58BB35EFF39}" srcOrd="0" destOrd="0" presId="urn:microsoft.com/office/officeart/2011/layout/HexagonRadial"/>
    <dgm:cxn modelId="{662236A1-B536-492A-8912-161EF1F1D31D}" type="presParOf" srcId="{15E379B5-AD8D-4704-A587-3E001457576E}" destId="{9DDBF947-23AC-4EE8-91DA-F0D7BC54D6DD}" srcOrd="6" destOrd="0" presId="urn:microsoft.com/office/officeart/2011/layout/HexagonRadial"/>
    <dgm:cxn modelId="{FD15D820-5E5E-4BF2-AE14-49C4D473F90A}" type="presParOf" srcId="{15E379B5-AD8D-4704-A587-3E001457576E}" destId="{15A68FD7-10DC-4679-8B6B-11A67150B4CF}" srcOrd="7" destOrd="0" presId="urn:microsoft.com/office/officeart/2011/layout/HexagonRadial"/>
    <dgm:cxn modelId="{84946188-E696-4EBA-8431-8FF8CA4606A4}" type="presParOf" srcId="{15A68FD7-10DC-4679-8B6B-11A67150B4CF}" destId="{5A8B8805-E980-4D61-9FF0-B662B75E763B}" srcOrd="0" destOrd="0" presId="urn:microsoft.com/office/officeart/2011/layout/HexagonRadial"/>
    <dgm:cxn modelId="{6A87C62F-9FD8-4BD8-9840-348D8C86C7EE}" type="presParOf" srcId="{15E379B5-AD8D-4704-A587-3E001457576E}" destId="{5BB0EEF4-170B-45DF-B818-D0355400D73D}" srcOrd="8" destOrd="0" presId="urn:microsoft.com/office/officeart/2011/layout/HexagonRadial"/>
    <dgm:cxn modelId="{DDFD7C88-6C39-4749-AB1C-2E8D11627423}" type="presParOf" srcId="{15E379B5-AD8D-4704-A587-3E001457576E}" destId="{466842E2-065E-4C59-82D6-E831EB0C9C19}" srcOrd="9" destOrd="0" presId="urn:microsoft.com/office/officeart/2011/layout/HexagonRadial"/>
    <dgm:cxn modelId="{0A458016-C675-4CD3-86D3-92414152F3BA}" type="presParOf" srcId="{466842E2-065E-4C59-82D6-E831EB0C9C19}" destId="{F2BEC3F1-19D7-4C68-A3FE-B649BE417731}" srcOrd="0" destOrd="0" presId="urn:microsoft.com/office/officeart/2011/layout/HexagonRadial"/>
    <dgm:cxn modelId="{C20DEA00-9D44-4507-87E0-D50A3FC0F131}" type="presParOf" srcId="{15E379B5-AD8D-4704-A587-3E001457576E}" destId="{AF10BECF-AE10-4AF0-A26B-A150201C47EB}" srcOrd="10" destOrd="0" presId="urn:microsoft.com/office/officeart/2011/layout/HexagonRadial"/>
    <dgm:cxn modelId="{8BE6081F-ABB4-456B-BF97-D5F93F4A215A}" type="presParOf" srcId="{15E379B5-AD8D-4704-A587-3E001457576E}" destId="{1C59AFA6-6591-4A88-B139-DC0B19723A69}" srcOrd="11" destOrd="0" presId="urn:microsoft.com/office/officeart/2011/layout/HexagonRadial"/>
    <dgm:cxn modelId="{55479552-5715-4049-8146-840EDC1954AB}" type="presParOf" srcId="{1C59AFA6-6591-4A88-B139-DC0B19723A69}" destId="{BDFECFD2-96DE-4BBA-8DA4-727CF0D84BFB}" srcOrd="0" destOrd="0" presId="urn:microsoft.com/office/officeart/2011/layout/HexagonRadial"/>
    <dgm:cxn modelId="{799652CB-AE65-464B-9BA6-5EF95765015D}" type="presParOf" srcId="{15E379B5-AD8D-4704-A587-3E001457576E}" destId="{01FAD700-AC09-4767-8875-DE195755799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1AC3C-6818-4C78-AE52-7197024E4A3C}">
      <dsp:nvSpPr>
        <dsp:cNvPr id="0" name=""/>
        <dsp:cNvSpPr/>
      </dsp:nvSpPr>
      <dsp:spPr>
        <a:xfrm>
          <a:off x="3243840" y="1543784"/>
          <a:ext cx="1962217" cy="169739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Complete Work Out</a:t>
          </a:r>
        </a:p>
      </dsp:txBody>
      <dsp:txXfrm>
        <a:off x="3569007" y="1825066"/>
        <a:ext cx="1311883" cy="1134833"/>
      </dsp:txXfrm>
    </dsp:sp>
    <dsp:sp modelId="{DD779360-DEC7-4A7E-AF7F-9488A1BCFA6D}">
      <dsp:nvSpPr>
        <dsp:cNvPr id="0" name=""/>
        <dsp:cNvSpPr/>
      </dsp:nvSpPr>
      <dsp:spPr>
        <a:xfrm>
          <a:off x="4472565" y="731694"/>
          <a:ext cx="740338" cy="63789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3FBB9-351B-437B-894F-E638ADFD8C75}">
      <dsp:nvSpPr>
        <dsp:cNvPr id="0" name=""/>
        <dsp:cNvSpPr/>
      </dsp:nvSpPr>
      <dsp:spPr>
        <a:xfrm>
          <a:off x="3424589" y="0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30 Seconds Press ups</a:t>
          </a:r>
        </a:p>
      </dsp:txBody>
      <dsp:txXfrm>
        <a:off x="3691073" y="230540"/>
        <a:ext cx="1075055" cy="930049"/>
      </dsp:txXfrm>
    </dsp:sp>
    <dsp:sp modelId="{626B99BA-65D3-4AF2-B582-A58BB35EFF39}">
      <dsp:nvSpPr>
        <dsp:cNvPr id="0" name=""/>
        <dsp:cNvSpPr/>
      </dsp:nvSpPr>
      <dsp:spPr>
        <a:xfrm>
          <a:off x="5336598" y="1924227"/>
          <a:ext cx="740338" cy="63789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0ABC9-5540-4E0C-A634-8F683F6A146E}">
      <dsp:nvSpPr>
        <dsp:cNvPr id="0" name=""/>
        <dsp:cNvSpPr/>
      </dsp:nvSpPr>
      <dsp:spPr>
        <a:xfrm>
          <a:off x="4899333" y="855637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60 Seconds Lunges </a:t>
          </a:r>
        </a:p>
      </dsp:txBody>
      <dsp:txXfrm>
        <a:off x="5165817" y="1086177"/>
        <a:ext cx="1075055" cy="930049"/>
      </dsp:txXfrm>
    </dsp:sp>
    <dsp:sp modelId="{5A8B8805-E980-4D61-9FF0-B662B75E763B}">
      <dsp:nvSpPr>
        <dsp:cNvPr id="0" name=""/>
        <dsp:cNvSpPr/>
      </dsp:nvSpPr>
      <dsp:spPr>
        <a:xfrm>
          <a:off x="4736385" y="3270373"/>
          <a:ext cx="740338" cy="63789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BF947-23AC-4EE8-91DA-F0D7BC54D6DD}">
      <dsp:nvSpPr>
        <dsp:cNvPr id="0" name=""/>
        <dsp:cNvSpPr/>
      </dsp:nvSpPr>
      <dsp:spPr>
        <a:xfrm>
          <a:off x="4899333" y="2537722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45 Seconds Step ups </a:t>
          </a:r>
        </a:p>
      </dsp:txBody>
      <dsp:txXfrm>
        <a:off x="5165817" y="2768262"/>
        <a:ext cx="1075055" cy="930049"/>
      </dsp:txXfrm>
    </dsp:sp>
    <dsp:sp modelId="{F2BEC3F1-19D7-4C68-A3FE-B649BE417731}">
      <dsp:nvSpPr>
        <dsp:cNvPr id="0" name=""/>
        <dsp:cNvSpPr/>
      </dsp:nvSpPr>
      <dsp:spPr>
        <a:xfrm>
          <a:off x="3247491" y="3410108"/>
          <a:ext cx="740338" cy="63789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0EEF4-170B-45DF-B818-D0355400D73D}">
      <dsp:nvSpPr>
        <dsp:cNvPr id="0" name=""/>
        <dsp:cNvSpPr/>
      </dsp:nvSpPr>
      <dsp:spPr>
        <a:xfrm>
          <a:off x="3424589" y="3394316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60 Seconds Star jumps</a:t>
          </a:r>
        </a:p>
      </dsp:txBody>
      <dsp:txXfrm>
        <a:off x="3691073" y="3624856"/>
        <a:ext cx="1075055" cy="930049"/>
      </dsp:txXfrm>
    </dsp:sp>
    <dsp:sp modelId="{BDFECFD2-96DE-4BBA-8DA4-727CF0D84BFB}">
      <dsp:nvSpPr>
        <dsp:cNvPr id="0" name=""/>
        <dsp:cNvSpPr/>
      </dsp:nvSpPr>
      <dsp:spPr>
        <a:xfrm>
          <a:off x="2369309" y="2218054"/>
          <a:ext cx="740338" cy="63789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BECF-AE10-4AF0-A26B-A150201C47EB}">
      <dsp:nvSpPr>
        <dsp:cNvPr id="0" name=""/>
        <dsp:cNvSpPr/>
      </dsp:nvSpPr>
      <dsp:spPr>
        <a:xfrm>
          <a:off x="1942998" y="2538679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45 Seconds Sit ups </a:t>
          </a:r>
        </a:p>
      </dsp:txBody>
      <dsp:txXfrm>
        <a:off x="2209482" y="2769219"/>
        <a:ext cx="1075055" cy="930049"/>
      </dsp:txXfrm>
    </dsp:sp>
    <dsp:sp modelId="{01FAD700-AC09-4767-8875-DE1957557996}">
      <dsp:nvSpPr>
        <dsp:cNvPr id="0" name=""/>
        <dsp:cNvSpPr/>
      </dsp:nvSpPr>
      <dsp:spPr>
        <a:xfrm>
          <a:off x="1942998" y="853723"/>
          <a:ext cx="1608023" cy="13911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60 Seconds squats </a:t>
          </a:r>
        </a:p>
      </dsp:txBody>
      <dsp:txXfrm>
        <a:off x="2209482" y="1084263"/>
        <a:ext cx="1075055" cy="930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16.png"/><Relationship Id="rId17" Type="http://schemas.openxmlformats.org/officeDocument/2006/relationships/image" Target="../media/image28.png"/><Relationship Id="rId2" Type="http://schemas.openxmlformats.org/officeDocument/2006/relationships/image" Target="../media/image1.emf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7.svg"/><Relationship Id="rId5" Type="http://schemas.openxmlformats.org/officeDocument/2006/relationships/diagramData" Target="../diagrams/data12.xml"/><Relationship Id="rId1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microsoft.com/office/2007/relationships/diagramDrawing" Target="../diagrams/drawing12.xml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12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2.svg"/><Relationship Id="rId5" Type="http://schemas.openxmlformats.org/officeDocument/2006/relationships/image" Target="../media/image23.png"/><Relationship Id="rId15" Type="http://schemas.openxmlformats.org/officeDocument/2006/relationships/image" Target="../media/image10.jp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openxmlformats.org/officeDocument/2006/relationships/image" Target="../media/image20.sv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12) to develop or reinforce numeracy skills linked to physical activity.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number of sprint shuttle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sums as quick as possible using mental arithmetic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Choose and create a shuttle run course (Distance and lay out up to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Choose Level 1 (Easier sums) or Level 2 (Trickier sums)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Answer the sum-Record on sheet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Run the answer number of shuttles around your course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Change your course or increase the distance 			</a:t>
            </a:r>
          </a:p>
          <a:p>
            <a:r>
              <a:rPr lang="en-US" sz="1500" dirty="0"/>
              <a:t>			2. Measure your course and work out total distance covered </a:t>
            </a:r>
          </a:p>
          <a:p>
            <a:r>
              <a:rPr lang="en-US" sz="1500" dirty="0"/>
              <a:t>			(Distance x total number of shuttle runs complete)</a:t>
            </a:r>
          </a:p>
          <a:p>
            <a:r>
              <a:rPr lang="en-US" sz="1500" dirty="0"/>
              <a:t>			3. Make up your own sums</a:t>
            </a:r>
          </a:p>
          <a:p>
            <a:r>
              <a:rPr lang="en-US" sz="1500" dirty="0"/>
              <a:t>			4. Add a skill (dribble a football, bouncing a ball </a:t>
            </a:r>
            <a:r>
              <a:rPr lang="en-US" sz="1500" dirty="0" err="1"/>
              <a:t>etc</a:t>
            </a:r>
            <a:r>
              <a:rPr lang="en-US" sz="1500" dirty="0"/>
              <a:t>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21924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53278" y="-182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200" dirty="0"/>
              <a:t>Daily Challenge - PE and </a:t>
            </a:r>
            <a:r>
              <a:rPr lang="en-US" sz="3200" dirty="0" err="1"/>
              <a:t>Maths</a:t>
            </a:r>
            <a:r>
              <a:rPr lang="en-US" sz="3200" dirty="0"/>
              <a:t> #10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3047" y="152784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FFE43-F343-4F61-84E6-926665A0790A}"/>
              </a:ext>
            </a:extLst>
          </p:cNvPr>
          <p:cNvSpPr/>
          <p:nvPr/>
        </p:nvSpPr>
        <p:spPr>
          <a:xfrm>
            <a:off x="1371955" y="551342"/>
            <a:ext cx="37593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Playing with numbers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779C6-9516-447F-8B15-86A7AB50DA65}"/>
              </a:ext>
            </a:extLst>
          </p:cNvPr>
          <p:cNvSpPr txBox="1"/>
          <p:nvPr/>
        </p:nvSpPr>
        <p:spPr>
          <a:xfrm>
            <a:off x="5741038" y="996989"/>
            <a:ext cx="3240966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Compete each activity in the circuit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</a:t>
            </a:r>
            <a:r>
              <a:rPr lang="en-GB" sz="1200" b="0" dirty="0"/>
              <a:t>ecord the </a:t>
            </a:r>
            <a:r>
              <a:rPr lang="en-GB" sz="1200" dirty="0"/>
              <a:t>number of each activity in the box below </a:t>
            </a: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u="sng" dirty="0"/>
              <a:t>Now the Maths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/>
              <a:t>Using the number of activities you have completed  </a:t>
            </a:r>
          </a:p>
          <a:p>
            <a:r>
              <a:rPr lang="en-GB" sz="1200" dirty="0"/>
              <a:t>1. Order your activities lowest to highest </a:t>
            </a:r>
            <a:r>
              <a:rPr lang="en-GB" sz="1200" b="0" dirty="0"/>
              <a:t> </a:t>
            </a:r>
          </a:p>
          <a:p>
            <a:r>
              <a:rPr lang="en-GB" sz="1200" dirty="0"/>
              <a:t>2. Order your activities highest to lowest  </a:t>
            </a:r>
          </a:p>
          <a:p>
            <a:r>
              <a:rPr lang="en-GB" sz="1200" b="0" dirty="0"/>
              <a:t>3. Work out your total score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1" dirty="0">
                <a:solidFill>
                  <a:schemeClr val="accent6"/>
                </a:solidFill>
              </a:rPr>
              <a:t>Add up all your scores</a:t>
            </a: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4. Identify any prime numbers</a:t>
            </a:r>
          </a:p>
          <a:p>
            <a:r>
              <a:rPr lang="en-GB" sz="1200" b="0" i="1" dirty="0">
                <a:solidFill>
                  <a:schemeClr val="accent6"/>
                </a:solidFill>
              </a:rPr>
              <a:t>Number with only two factors 1 and it</a:t>
            </a:r>
            <a:r>
              <a:rPr lang="en-GB" sz="1200" i="1" dirty="0">
                <a:solidFill>
                  <a:schemeClr val="accent6"/>
                </a:solidFill>
              </a:rPr>
              <a:t>self</a:t>
            </a:r>
          </a:p>
          <a:p>
            <a:r>
              <a:rPr lang="en-GB" sz="1200" dirty="0"/>
              <a:t>5. Identify any square numbers</a:t>
            </a:r>
          </a:p>
          <a:p>
            <a:r>
              <a:rPr lang="en-GB" sz="1200" i="1" dirty="0">
                <a:solidFill>
                  <a:schemeClr val="accent6"/>
                </a:solidFill>
              </a:rPr>
              <a:t>The same number multiplied together 2 x 2 etc</a:t>
            </a:r>
          </a:p>
          <a:p>
            <a:r>
              <a:rPr lang="en-GB" sz="1200" dirty="0"/>
              <a:t>6. Identify any cubed numbers</a:t>
            </a:r>
          </a:p>
          <a:p>
            <a:r>
              <a:rPr lang="en-GB" sz="1200" i="1" dirty="0">
                <a:solidFill>
                  <a:schemeClr val="accent6"/>
                </a:solidFill>
              </a:rPr>
              <a:t>The same number multiplied together 3 times  </a:t>
            </a:r>
          </a:p>
          <a:p>
            <a:r>
              <a:rPr lang="en-GB" sz="1200" i="1" dirty="0">
                <a:solidFill>
                  <a:schemeClr val="accent6"/>
                </a:solidFill>
              </a:rPr>
              <a:t>2 x 2 x 2 etc</a:t>
            </a:r>
          </a:p>
          <a:p>
            <a:r>
              <a:rPr lang="en-GB" sz="1200" dirty="0"/>
              <a:t>7. Work out your range</a:t>
            </a:r>
          </a:p>
          <a:p>
            <a:r>
              <a:rPr lang="en-GB" sz="1200" i="1" dirty="0">
                <a:solidFill>
                  <a:schemeClr val="accent6"/>
                </a:solidFill>
              </a:rPr>
              <a:t>Your highest score minus your lowest score</a:t>
            </a:r>
          </a:p>
          <a:p>
            <a:r>
              <a:rPr lang="en-GB" sz="1200" dirty="0"/>
              <a:t>8. Work out your average number of activities completed (Mean score)</a:t>
            </a:r>
          </a:p>
          <a:p>
            <a:r>
              <a:rPr lang="en-GB" sz="1200" i="1" dirty="0">
                <a:solidFill>
                  <a:schemeClr val="accent6"/>
                </a:solidFill>
              </a:rPr>
              <a:t>Add up all the numbers then divide by number of activities (6)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B969B-7E43-4A43-BF88-555F4B047145}"/>
              </a:ext>
            </a:extLst>
          </p:cNvPr>
          <p:cNvSpPr/>
          <p:nvPr/>
        </p:nvSpPr>
        <p:spPr>
          <a:xfrm>
            <a:off x="6602183" y="941846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4C4A6AD-4BF2-BA4E-A1BA-CF813E37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5BEF90-A3CC-42D0-A551-2FF3F65DA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318732"/>
              </p:ext>
            </p:extLst>
          </p:nvPr>
        </p:nvGraphicFramePr>
        <p:xfrm>
          <a:off x="-973567" y="984989"/>
          <a:ext cx="8450355" cy="478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13395670-FE5D-4BF9-9244-C057E0074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50960" y="3603525"/>
            <a:ext cx="412444" cy="412444"/>
          </a:xfrm>
          <a:prstGeom prst="rect">
            <a:avLst/>
          </a:prstGeom>
        </p:spPr>
      </p:pic>
      <p:pic>
        <p:nvPicPr>
          <p:cNvPr id="22" name="Picture 2" descr="Warm up premium icon">
            <a:extLst>
              <a:ext uri="{FF2B5EF4-FFF2-40B4-BE49-F238E27FC236}">
                <a16:creationId xmlns:a16="http://schemas.microsoft.com/office/drawing/2014/main" id="{8BE6A047-AF85-4558-85EE-1E17A4DA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43" y="4408968"/>
            <a:ext cx="509069" cy="5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0D717C9-64F5-422C-B119-EC643075FC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9292" y="3540944"/>
            <a:ext cx="536342" cy="53634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31640AC-5773-4FAD-9B3A-DC3726B591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11468" y="874043"/>
            <a:ext cx="680283" cy="680283"/>
          </a:xfrm>
          <a:prstGeom prst="rect">
            <a:avLst/>
          </a:prstGeom>
        </p:spPr>
      </p:pic>
      <p:pic>
        <p:nvPicPr>
          <p:cNvPr id="1026" name="Picture 2" descr="Standing premium icon">
            <a:extLst>
              <a:ext uri="{FF2B5EF4-FFF2-40B4-BE49-F238E27FC236}">
                <a16:creationId xmlns:a16="http://schemas.microsoft.com/office/drawing/2014/main" id="{4B892376-FFE0-41D7-9AA6-7B7FA00E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38" y="1931071"/>
            <a:ext cx="373725" cy="3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Lunges premium icon">
            <a:extLst>
              <a:ext uri="{FF2B5EF4-FFF2-40B4-BE49-F238E27FC236}">
                <a16:creationId xmlns:a16="http://schemas.microsoft.com/office/drawing/2014/main" id="{A9159746-0EDC-4979-951F-6821D02B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93" y="1939993"/>
            <a:ext cx="412444" cy="4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2AECA9-9AD4-4A38-B6F2-1B19213ABF23}"/>
              </a:ext>
            </a:extLst>
          </p:cNvPr>
          <p:cNvSpPr/>
          <p:nvPr/>
        </p:nvSpPr>
        <p:spPr>
          <a:xfrm>
            <a:off x="3062274" y="1939993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7DD29-68EC-4011-A5CF-17902A11A119}"/>
              </a:ext>
            </a:extLst>
          </p:cNvPr>
          <p:cNvSpPr/>
          <p:nvPr/>
        </p:nvSpPr>
        <p:spPr>
          <a:xfrm>
            <a:off x="4518772" y="2776785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6860A9-AEBB-44B2-AF39-FD6BDAED1C3A}"/>
              </a:ext>
            </a:extLst>
          </p:cNvPr>
          <p:cNvSpPr/>
          <p:nvPr/>
        </p:nvSpPr>
        <p:spPr>
          <a:xfrm>
            <a:off x="4528493" y="4479197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079618-2706-472E-BD8A-22633FB5F9B6}"/>
              </a:ext>
            </a:extLst>
          </p:cNvPr>
          <p:cNvSpPr/>
          <p:nvPr/>
        </p:nvSpPr>
        <p:spPr>
          <a:xfrm>
            <a:off x="3045386" y="5322530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269073-538A-406A-B737-878CDBD3DCFD}"/>
              </a:ext>
            </a:extLst>
          </p:cNvPr>
          <p:cNvSpPr/>
          <p:nvPr/>
        </p:nvSpPr>
        <p:spPr>
          <a:xfrm>
            <a:off x="1571241" y="4485562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9CA5E2-6FF6-4064-99A9-762244064D35}"/>
              </a:ext>
            </a:extLst>
          </p:cNvPr>
          <p:cNvSpPr/>
          <p:nvPr/>
        </p:nvSpPr>
        <p:spPr>
          <a:xfrm>
            <a:off x="1560756" y="2776785"/>
            <a:ext cx="412445" cy="355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2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#6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Quick </a:t>
            </a:r>
            <a:r>
              <a:rPr lang="en-US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Maths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-Speed and agility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A2B0EA4-8740-44DC-B34C-038B9D9B4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13293"/>
              </p:ext>
            </p:extLst>
          </p:nvPr>
        </p:nvGraphicFramePr>
        <p:xfrm>
          <a:off x="3059620" y="1285638"/>
          <a:ext cx="5862485" cy="44513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3902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723902">
                  <a:extLst>
                    <a:ext uri="{9D8B030D-6E8A-4147-A177-3AD203B41FA5}">
                      <a16:colId xmlns:a16="http://schemas.microsoft.com/office/drawing/2014/main" val="4199763537"/>
                    </a:ext>
                  </a:extLst>
                </a:gridCol>
                <a:gridCol w="2414681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6604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Maths Question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Your answer and</a:t>
                      </a:r>
                    </a:p>
                    <a:p>
                      <a:pPr algn="ctr"/>
                      <a:r>
                        <a:rPr lang="en-GB" sz="1800" dirty="0"/>
                        <a:t>Your number of shuttle runs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58616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/>
                        <a:t>Level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x 4 ÷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√4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(3+1)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(12 x 4) ÷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88342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+ 3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√16 - √4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30547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 ÷ 5 - 1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 ÷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 ÷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(2 + 3) x (8 –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 x 1 - 3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 ÷ (5 x 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99702"/>
                  </a:ext>
                </a:extLst>
              </a:tr>
              <a:tr h="397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x 3 - 2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 + 2.2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26596"/>
                  </a:ext>
                </a:extLst>
              </a:tr>
              <a:tr h="3973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 – 6)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(21 ÷ 3) - 3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754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2A221C-4123-4043-8B7F-35D9FE05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45" y="1915266"/>
            <a:ext cx="1255079" cy="1150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F1150-7764-45B5-8953-C6E682270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28" y="3231289"/>
            <a:ext cx="2038010" cy="725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9CD13-2561-4E85-908D-E603261B9C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951"/>
          <a:stretch/>
        </p:blipFill>
        <p:spPr>
          <a:xfrm>
            <a:off x="808191" y="4186665"/>
            <a:ext cx="1442009" cy="143015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295835" y="1241179"/>
            <a:ext cx="20518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set up your course</a:t>
            </a:r>
            <a:endParaRPr lang="en-US" sz="16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F90DFF-2ED9-4947-8C14-91D0284DEA5C}"/>
              </a:ext>
            </a:extLst>
          </p:cNvPr>
          <p:cNvCxnSpPr>
            <a:cxnSpLocks/>
          </p:cNvCxnSpPr>
          <p:nvPr/>
        </p:nvCxnSpPr>
        <p:spPr>
          <a:xfrm>
            <a:off x="295835" y="3155067"/>
            <a:ext cx="2366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0E9A61-B820-4CEA-AE28-2154A54BC378}"/>
              </a:ext>
            </a:extLst>
          </p:cNvPr>
          <p:cNvCxnSpPr>
            <a:cxnSpLocks/>
          </p:cNvCxnSpPr>
          <p:nvPr/>
        </p:nvCxnSpPr>
        <p:spPr>
          <a:xfrm>
            <a:off x="295834" y="4090354"/>
            <a:ext cx="2366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4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#7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number of sprint shuttle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word problem sums as quick as possible using mental arithmetic and general knowledge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Choose and create a shuttle run course (Distance and lay out up to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Answer the sum-Run the answer number of shuttles around your course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Change your course or increase the distance 			</a:t>
            </a:r>
          </a:p>
          <a:p>
            <a:r>
              <a:rPr lang="en-US" sz="1600" dirty="0"/>
              <a:t>			2. Measure your course and work out total distance covered </a:t>
            </a:r>
          </a:p>
          <a:p>
            <a:r>
              <a:rPr lang="en-US" sz="1600" dirty="0"/>
              <a:t>			(Distance x total number of shuttle runs complete)</a:t>
            </a:r>
          </a:p>
          <a:p>
            <a:r>
              <a:rPr lang="en-US" sz="1600" dirty="0"/>
              <a:t>			3. Make up your own sums</a:t>
            </a:r>
          </a:p>
          <a:p>
            <a:r>
              <a:rPr lang="en-US" sz="1600" dirty="0"/>
              <a:t>			4. Add a skill (dribble a football, bouncing a ball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58292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#7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 Problems 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-Speed and agility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221C-4123-4043-8B7F-35D9FE05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45" y="1915266"/>
            <a:ext cx="1255079" cy="1150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F1150-7764-45B5-8953-C6E682270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28" y="3231289"/>
            <a:ext cx="2038010" cy="7259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295835" y="1241179"/>
            <a:ext cx="20518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set up your course</a:t>
            </a:r>
            <a:endParaRPr lang="en-US" sz="16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F90DFF-2ED9-4947-8C14-91D0284DEA5C}"/>
              </a:ext>
            </a:extLst>
          </p:cNvPr>
          <p:cNvCxnSpPr>
            <a:cxnSpLocks/>
          </p:cNvCxnSpPr>
          <p:nvPr/>
        </p:nvCxnSpPr>
        <p:spPr>
          <a:xfrm>
            <a:off x="295835" y="3155067"/>
            <a:ext cx="2366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0E9A61-B820-4CEA-AE28-2154A54BC378}"/>
              </a:ext>
            </a:extLst>
          </p:cNvPr>
          <p:cNvCxnSpPr>
            <a:cxnSpLocks/>
          </p:cNvCxnSpPr>
          <p:nvPr/>
        </p:nvCxnSpPr>
        <p:spPr>
          <a:xfrm>
            <a:off x="295834" y="4090354"/>
            <a:ext cx="2366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683BBA-9DFF-4FA8-AEB9-7D96D03C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51921"/>
              </p:ext>
            </p:extLst>
          </p:nvPr>
        </p:nvGraphicFramePr>
        <p:xfrm>
          <a:off x="3289487" y="1119313"/>
          <a:ext cx="5692298" cy="4485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30994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2361304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7591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Math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Your answer and</a:t>
                      </a:r>
                    </a:p>
                    <a:p>
                      <a:pPr algn="ctr"/>
                      <a:r>
                        <a:rPr lang="en-GB" sz="1600" dirty="0"/>
                        <a:t>Your number of shuttle runs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78000">
                <a:tc>
                  <a:txBody>
                    <a:bodyPr/>
                    <a:lstStyle/>
                    <a:p>
                      <a:r>
                        <a:rPr lang="en-GB" sz="1400" dirty="0"/>
                        <a:t>Number of days in May minus number of days in February (non leap year)?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78000">
                <a:tc>
                  <a:txBody>
                    <a:bodyPr/>
                    <a:lstStyle/>
                    <a:p>
                      <a:r>
                        <a:rPr lang="en-GB" sz="1400" dirty="0"/>
                        <a:t>Number of Kings and Aces in a standard pack of cards?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 degrees colder then 17 degrees?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283080">
                <a:tc>
                  <a:txBody>
                    <a:bodyPr/>
                    <a:lstStyle/>
                    <a:p>
                      <a:r>
                        <a:rPr lang="en-GB" sz="1400" dirty="0"/>
                        <a:t>7 degrees hotter then -2?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308033">
                <a:tc>
                  <a:txBody>
                    <a:bodyPr/>
                    <a:lstStyle/>
                    <a:p>
                      <a:r>
                        <a:rPr lang="en-GB" sz="1400" dirty="0"/>
                        <a:t>Number of weeks in a year divide by 13?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82372"/>
                  </a:ext>
                </a:extLst>
              </a:tr>
              <a:tr h="303757">
                <a:tc>
                  <a:txBody>
                    <a:bodyPr/>
                    <a:lstStyle/>
                    <a:p>
                      <a:r>
                        <a:rPr lang="en-GB" sz="1400" dirty="0"/>
                        <a:t>£1 minus 3 x 20p, 5 x 5p and 2 x 2p?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95683"/>
                  </a:ext>
                </a:extLst>
              </a:tr>
              <a:tr h="663152">
                <a:tc>
                  <a:txBody>
                    <a:bodyPr/>
                    <a:lstStyle/>
                    <a:p>
                      <a:r>
                        <a:rPr lang="en-GB" sz="1400" dirty="0"/>
                        <a:t>The number of minutes difference between 2.57pm and 3.03pm?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21471"/>
                  </a:ext>
                </a:extLst>
              </a:tr>
              <a:tr h="554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 highest number you can roll on an ordinary dice minus the lowest number you can roll?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265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03CC90E-0BCE-4691-AAED-E289A7DCE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68" y="4273413"/>
            <a:ext cx="12668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21275" y="757528"/>
            <a:ext cx="88151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activity, with a focus on estimating in 60 seconds.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5 stage work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To use gained knowledge to estimate an activity for 60 seconds 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an activity for 10 seconds, record your score, either on the print out or your own version.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your 10 second score to estimate how many you can complete in 60 seconds (Record estimation)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activity for 60 seconds (Record score)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 out the difference between your actual score and estimation (Minus smallest from biggest)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Increase the time per activity</a:t>
            </a:r>
          </a:p>
          <a:p>
            <a:r>
              <a:rPr lang="en-US" sz="1600" dirty="0"/>
              <a:t>			2. Add in own activities (Catching a ball etc.)</a:t>
            </a:r>
          </a:p>
          <a:p>
            <a:r>
              <a:rPr lang="en-US" sz="1600" dirty="0"/>
              <a:t>			3. Estimate without the 10 second activity</a:t>
            </a:r>
          </a:p>
          <a:p>
            <a:r>
              <a:rPr lang="en-US" dirty="0"/>
              <a:t>			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6D1B6D-C40C-E34E-A5C6-68AF587B6A93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#8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6DAB24A-41F4-C546-8F02-4BC97A4F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90500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91194" y="-121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228" y="179765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46BB6-26AC-49A7-9741-35A5ADDB6A4D}"/>
              </a:ext>
            </a:extLst>
          </p:cNvPr>
          <p:cNvSpPr/>
          <p:nvPr/>
        </p:nvSpPr>
        <p:spPr>
          <a:xfrm>
            <a:off x="1853187" y="629038"/>
            <a:ext cx="37593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Estimation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E2C0AA1-D4AC-4541-9497-98FEFA5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789982-8DC4-4C58-A993-BA1A9269D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32796"/>
              </p:ext>
            </p:extLst>
          </p:nvPr>
        </p:nvGraphicFramePr>
        <p:xfrm>
          <a:off x="203040" y="1202981"/>
          <a:ext cx="6461322" cy="41599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1349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769172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703150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  <a:gridCol w="1141786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</a:tblGrid>
              <a:tr h="107108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 second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Your 10 Second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Your Estimation for 60 seconds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Your 60 Second score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(Work out)</a:t>
                      </a:r>
                    </a:p>
                    <a:p>
                      <a:pPr algn="ctr"/>
                      <a:r>
                        <a:rPr lang="en-GB" sz="1200" dirty="0"/>
                        <a:t>The difference between actual score and estimation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18151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Press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Jumping jacks </a:t>
                      </a:r>
                    </a:p>
                    <a:p>
                      <a:pPr algn="l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Bicep curls </a:t>
                      </a:r>
                    </a:p>
                    <a:p>
                      <a:pPr algn="l"/>
                      <a:r>
                        <a:rPr lang="en-GB" dirty="0"/>
                        <a:t>(with or without weights)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Skipping with rope or </a:t>
                      </a:r>
                    </a:p>
                    <a:p>
                      <a:pPr algn="l"/>
                      <a:r>
                        <a:rPr lang="en-GB" dirty="0"/>
                        <a:t>Two foot jumping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47943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Sit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26596"/>
                  </a:ext>
                </a:extLst>
              </a:tr>
            </a:tbl>
          </a:graphicData>
        </a:graphic>
      </p:graphicFrame>
      <p:pic>
        <p:nvPicPr>
          <p:cNvPr id="26" name="Graphic 25">
            <a:extLst>
              <a:ext uri="{FF2B5EF4-FFF2-40B4-BE49-F238E27FC236}">
                <a16:creationId xmlns:a16="http://schemas.microsoft.com/office/drawing/2014/main" id="{0F9CABA2-9918-444B-803F-B9591DB74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0294" y="2016892"/>
            <a:ext cx="965240" cy="965240"/>
          </a:xfrm>
          <a:prstGeom prst="rect">
            <a:avLst/>
          </a:prstGeom>
        </p:spPr>
      </p:pic>
      <p:pic>
        <p:nvPicPr>
          <p:cNvPr id="27" name="Picture 2" descr="Warm up premium icon">
            <a:extLst>
              <a:ext uri="{FF2B5EF4-FFF2-40B4-BE49-F238E27FC236}">
                <a16:creationId xmlns:a16="http://schemas.microsoft.com/office/drawing/2014/main" id="{7D3EA9DE-C8DB-4FB1-BE5A-0D68B14A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81" y="2861089"/>
            <a:ext cx="509069" cy="5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B6CC514-526F-4590-97F4-C8FB6162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3394" y="4248351"/>
            <a:ext cx="546340" cy="5463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E1EFC6D-400D-4F10-93F3-17A204710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8754" y="4751053"/>
            <a:ext cx="739710" cy="73971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4B0F0BC-68FD-4472-A097-9FD77725F0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0583" y="3541189"/>
            <a:ext cx="543561" cy="5435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EB77E3A-EACC-4793-B384-854642776B4D}"/>
              </a:ext>
            </a:extLst>
          </p:cNvPr>
          <p:cNvSpPr txBox="1"/>
          <p:nvPr/>
        </p:nvSpPr>
        <p:spPr>
          <a:xfrm>
            <a:off x="6841863" y="1192837"/>
            <a:ext cx="218380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0" dirty="0"/>
          </a:p>
          <a:p>
            <a:r>
              <a:rPr lang="en-GB" sz="1200" dirty="0"/>
              <a:t>The aim of estimating is to use what you know to get to an answer that is close.</a:t>
            </a:r>
          </a:p>
          <a:p>
            <a:endParaRPr lang="en-GB" sz="1200" dirty="0"/>
          </a:p>
          <a:p>
            <a:r>
              <a:rPr lang="en-GB" sz="1200" dirty="0"/>
              <a:t>A basic rule for this estimation is to multiply by 6</a:t>
            </a:r>
          </a:p>
          <a:p>
            <a:endParaRPr lang="en-GB" sz="1200" dirty="0"/>
          </a:p>
          <a:p>
            <a:r>
              <a:rPr lang="en-GB" sz="1200" dirty="0"/>
              <a:t>However…..</a:t>
            </a:r>
          </a:p>
          <a:p>
            <a:r>
              <a:rPr lang="en-GB" sz="1200" dirty="0"/>
              <a:t>You need to factor in if you will fatigue (get tired)?</a:t>
            </a:r>
          </a:p>
          <a:p>
            <a:endParaRPr lang="en-GB" sz="1200" dirty="0"/>
          </a:p>
          <a:p>
            <a:r>
              <a:rPr lang="en-GB" sz="1200" dirty="0"/>
              <a:t>How easy or hard you find each activity?</a:t>
            </a:r>
          </a:p>
          <a:p>
            <a:endParaRPr lang="en-GB" sz="1200" dirty="0"/>
          </a:p>
          <a:p>
            <a:r>
              <a:rPr lang="en-GB" sz="1200" dirty="0"/>
              <a:t>Give it a go!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3B85D1-1E29-43C4-AC41-281BA229EC4A}"/>
              </a:ext>
            </a:extLst>
          </p:cNvPr>
          <p:cNvSpPr/>
          <p:nvPr/>
        </p:nvSpPr>
        <p:spPr>
          <a:xfrm>
            <a:off x="7202128" y="1138215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Hints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62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42454" y="712020"/>
            <a:ext cx="830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This PE and </a:t>
            </a:r>
            <a:r>
              <a:rPr lang="en-US" sz="1700" dirty="0" err="1"/>
              <a:t>Maths</a:t>
            </a:r>
            <a:r>
              <a:rPr lang="en-US" sz="1700" dirty="0"/>
              <a:t> challenge card has been created to help keep your mind and body active using a quick and fun challenge!</a:t>
            </a:r>
          </a:p>
          <a:p>
            <a:endParaRPr lang="en-US" sz="1700" dirty="0"/>
          </a:p>
          <a:p>
            <a:r>
              <a:rPr lang="en-US" sz="1700" dirty="0"/>
              <a:t>The card is suitable for KS2 to KS3 (ages 8 to 14) to develop or reinforce numeracy skills linked to physical activity, with fractions of amount focus.   </a:t>
            </a:r>
          </a:p>
          <a:p>
            <a:endParaRPr lang="en-US" sz="1700" dirty="0"/>
          </a:p>
          <a:p>
            <a:r>
              <a:rPr lang="en-US" sz="17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(Physical) Complete a 8 stage fitness workout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(Mathematical) Work out the amount of activities by solving the fraction of the whole number  </a:t>
            </a:r>
          </a:p>
          <a:p>
            <a:endParaRPr lang="en-US" sz="1700" dirty="0"/>
          </a:p>
          <a:p>
            <a:r>
              <a:rPr lang="en-US" sz="17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Using the memory tip solve the sum by working out the fraction required.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Record your scores, either on the print out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Complete your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Extensions:  1. Repeat the challenge, time your work out and try to complete it quicker</a:t>
            </a:r>
          </a:p>
          <a:p>
            <a:r>
              <a:rPr lang="en-US" sz="1700" dirty="0"/>
              <a:t>			2. Make up your own fractions to solve			</a:t>
            </a:r>
          </a:p>
          <a:p>
            <a:r>
              <a:rPr lang="en-US" sz="1700" dirty="0"/>
              <a:t>			3. Change the activities to suit you- Football keep ups, catching a ball etc.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A70966F-E69F-1D4E-83F7-0B1AAD1690D5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#9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C9C1B9-D2D7-324F-8442-B9316243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6456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38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0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850" y="202551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1654171" y="581059"/>
            <a:ext cx="47125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Fractions of amounts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316AB-1320-4068-A663-F956200DBC96}"/>
              </a:ext>
            </a:extLst>
          </p:cNvPr>
          <p:cNvSpPr txBox="1"/>
          <p:nvPr/>
        </p:nvSpPr>
        <p:spPr>
          <a:xfrm>
            <a:off x="229128" y="1224939"/>
            <a:ext cx="2450357" cy="2769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200" b="1" dirty="0"/>
              <a:t>To find a fraction of a whole number: </a:t>
            </a:r>
          </a:p>
          <a:p>
            <a:pPr algn="ctr"/>
            <a:r>
              <a:rPr lang="en-GB" sz="1200" dirty="0"/>
              <a:t>⅖ of 50</a:t>
            </a:r>
          </a:p>
          <a:p>
            <a:endParaRPr lang="en-GB" sz="1200" b="1" dirty="0"/>
          </a:p>
          <a:p>
            <a:r>
              <a:rPr lang="en-GB" sz="1200" b="1" dirty="0"/>
              <a:t>Step 1:</a:t>
            </a:r>
          </a:p>
          <a:p>
            <a:r>
              <a:rPr lang="en-GB" sz="1200" dirty="0"/>
              <a:t>Divide the whole number by bottom number (denominator)</a:t>
            </a:r>
          </a:p>
          <a:p>
            <a:pPr algn="ctr"/>
            <a:r>
              <a:rPr lang="en-GB" sz="1200" dirty="0"/>
              <a:t>50 ÷ 5 = 10</a:t>
            </a:r>
          </a:p>
          <a:p>
            <a:endParaRPr lang="en-GB" sz="1200" b="1" dirty="0"/>
          </a:p>
          <a:p>
            <a:r>
              <a:rPr lang="en-GB" sz="1200" b="1" dirty="0"/>
              <a:t>Step 2:</a:t>
            </a:r>
          </a:p>
          <a:p>
            <a:r>
              <a:rPr lang="en-GB" sz="1200" dirty="0"/>
              <a:t>Multiply the answer by the top number (numerator)</a:t>
            </a:r>
          </a:p>
          <a:p>
            <a:pPr algn="ctr"/>
            <a:r>
              <a:rPr lang="en-GB" sz="1200" dirty="0"/>
              <a:t>10 x 2 = 20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CB877-8B3E-498A-81F7-DB17396BB392}"/>
              </a:ext>
            </a:extLst>
          </p:cNvPr>
          <p:cNvSpPr/>
          <p:nvPr/>
        </p:nvSpPr>
        <p:spPr>
          <a:xfrm>
            <a:off x="663702" y="1184492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Memory tips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29450"/>
              </p:ext>
            </p:extLst>
          </p:nvPr>
        </p:nvGraphicFramePr>
        <p:xfrm>
          <a:off x="2920537" y="1228548"/>
          <a:ext cx="5946371" cy="46229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2177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222935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3091259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</a:tblGrid>
              <a:tr h="8644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Fraction: Work out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Your</a:t>
                      </a:r>
                    </a:p>
                    <a:p>
                      <a:pPr algn="ctr"/>
                      <a:r>
                        <a:rPr lang="en-GB" sz="1600" dirty="0"/>
                        <a:t>Answer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Exercise to complete</a:t>
                      </a:r>
                    </a:p>
                    <a:p>
                      <a:pPr algn="ctr"/>
                      <a:r>
                        <a:rPr lang="en-GB" sz="1600" dirty="0"/>
                        <a:t>(Your answer = number of activities)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⅓ of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Sit 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915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⅖ of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Left foot lunges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576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⅞ of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Press 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4898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⅔ of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Right foot lunges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4536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⅙ of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Skipping or jumping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26596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⅘ of 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Bicep curls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58151"/>
                  </a:ext>
                </a:extLst>
              </a:tr>
              <a:tr h="49152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⅓ of 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Jumping jacks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72856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⅜ of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Shuttle runs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49015"/>
                  </a:ext>
                </a:extLst>
              </a:tr>
            </a:tbl>
          </a:graphicData>
        </a:graphic>
      </p:graphicFrame>
      <p:pic>
        <p:nvPicPr>
          <p:cNvPr id="15" name="Picture 6" descr="Lunges premium icon">
            <a:extLst>
              <a:ext uri="{FF2B5EF4-FFF2-40B4-BE49-F238E27FC236}">
                <a16:creationId xmlns:a16="http://schemas.microsoft.com/office/drawing/2014/main" id="{B2064F29-AB7C-4FE1-A864-3EA86B96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04" y="2685819"/>
            <a:ext cx="341334" cy="3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1E62EE3-D60C-4B2F-AF6A-20C8E0274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7845" y="3018647"/>
            <a:ext cx="581384" cy="581384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DC932B5-2F3C-44DC-8E9A-C75792DFD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7811" y="1934075"/>
            <a:ext cx="694537" cy="69453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28455F-7F19-4D5B-AEFE-0057713422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3300" y="4526021"/>
            <a:ext cx="374213" cy="374213"/>
          </a:xfrm>
          <a:prstGeom prst="rect">
            <a:avLst/>
          </a:prstGeom>
        </p:spPr>
      </p:pic>
      <p:pic>
        <p:nvPicPr>
          <p:cNvPr id="25" name="Picture 2" descr="Warm up premium icon">
            <a:extLst>
              <a:ext uri="{FF2B5EF4-FFF2-40B4-BE49-F238E27FC236}">
                <a16:creationId xmlns:a16="http://schemas.microsoft.com/office/drawing/2014/main" id="{C872735F-D4EF-4060-90BB-5349908A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18" y="5018246"/>
            <a:ext cx="389453" cy="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E73A747-CCF2-498A-BF00-99247D678A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9920" y="4064167"/>
            <a:ext cx="374213" cy="374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A50767-D80A-4FDA-BD58-0BB87EE2C8B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50131"/>
          <a:stretch/>
        </p:blipFill>
        <p:spPr>
          <a:xfrm>
            <a:off x="8025596" y="5485324"/>
            <a:ext cx="736752" cy="336794"/>
          </a:xfrm>
          <a:prstGeom prst="rect">
            <a:avLst/>
          </a:prstGeom>
        </p:spPr>
      </p:pic>
      <p:pic>
        <p:nvPicPr>
          <p:cNvPr id="28" name="Picture 6" descr="Lunges premium icon">
            <a:extLst>
              <a:ext uri="{FF2B5EF4-FFF2-40B4-BE49-F238E27FC236}">
                <a16:creationId xmlns:a16="http://schemas.microsoft.com/office/drawing/2014/main" id="{F4087FA6-EEA8-49D0-8462-B542538B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20" y="3600862"/>
            <a:ext cx="341334" cy="3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58103" y="893045"/>
            <a:ext cx="875731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your mind and body active using a quick and fun challenge!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 with a “using number focus”.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6 stage work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Use your work out to better understand number facts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each physical activity for the time stated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your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instructions solve the sums based on your workout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 1. Change the time for each activity 45 seconds becomes 60 seconds etc. </a:t>
            </a:r>
          </a:p>
          <a:p>
            <a:r>
              <a:rPr lang="en-US" sz="1600" dirty="0"/>
              <a:t>			2. Add or change the activities to suit you. Bouncing a ball, catching a ball etc</a:t>
            </a:r>
            <a:r>
              <a:rPr lang="en-US" sz="1700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EFD0E41-27C1-E346-A2D6-5923866210C6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#10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4508A18-6832-8B42-AB04-D40E6A1E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014857037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1754</Words>
  <Application>Microsoft Macintosh PowerPoint</Application>
  <PresentationFormat>On-screen Show (4:3)</PresentationFormat>
  <Paragraphs>226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Scholary Ltd</cp:lastModifiedBy>
  <cp:revision>154</cp:revision>
  <dcterms:created xsi:type="dcterms:W3CDTF">2016-08-20T10:37:20Z</dcterms:created>
  <dcterms:modified xsi:type="dcterms:W3CDTF">2020-04-17T07:30:56Z</dcterms:modified>
</cp:coreProperties>
</file>