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5"/>
  </p:notesMasterIdLst>
  <p:handoutMasterIdLst>
    <p:handoutMasterId r:id="rId16"/>
  </p:handoutMasterIdLst>
  <p:sldIdLst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B7F61A"/>
    <a:srgbClr val="549E33"/>
    <a:srgbClr val="1A3D6E"/>
    <a:srgbClr val="4C93C3"/>
    <a:srgbClr val="173B6E"/>
    <a:srgbClr val="173C6F"/>
    <a:srgbClr val="5280BD"/>
    <a:srgbClr val="163A6D"/>
    <a:srgbClr val="4295D7"/>
    <a:srgbClr val="1C3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20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4" y="113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Personal Best Sports Day Events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45FED-04C3-4BE3-BC33-6556D70FBB56}"/>
              </a:ext>
            </a:extLst>
          </p:cNvPr>
          <p:cNvSpPr txBox="1"/>
          <p:nvPr/>
        </p:nvSpPr>
        <p:spPr>
          <a:xfrm>
            <a:off x="286137" y="1592791"/>
            <a:ext cx="8571731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A set of 5 sport event resource cards and a sports week results and recording table. Designed for a home learning Sports Day, for each day of the week, to try to achieve your personal best in each event.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F3600-FBA0-4630-A075-C0B5C8E4316E}"/>
              </a:ext>
            </a:extLst>
          </p:cNvPr>
          <p:cNvSpPr txBox="1"/>
          <p:nvPr/>
        </p:nvSpPr>
        <p:spPr>
          <a:xfrm>
            <a:off x="286132" y="2514099"/>
            <a:ext cx="4209664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resource has been designed to be used in two ways.</a:t>
            </a:r>
          </a:p>
          <a:p>
            <a:pPr lvl="1"/>
            <a:r>
              <a:rPr lang="en-GB" sz="1400" dirty="0"/>
              <a:t>Complete all 5 activities every day across the week. Record your scores everyday and identified your personal best for each event.</a:t>
            </a:r>
          </a:p>
          <a:p>
            <a:r>
              <a:rPr lang="en-GB" sz="1400" dirty="0"/>
              <a:t>			</a:t>
            </a:r>
            <a:r>
              <a:rPr lang="en-GB" sz="2000" b="1" dirty="0"/>
              <a:t>	</a:t>
            </a:r>
            <a:r>
              <a:rPr lang="en-GB" sz="1600" b="1" dirty="0"/>
              <a:t>Or</a:t>
            </a:r>
            <a:endParaRPr lang="en-GB" sz="1100" dirty="0"/>
          </a:p>
          <a:p>
            <a:r>
              <a:rPr lang="en-GB" sz="1400" dirty="0"/>
              <a:t>	Focus on 1 event each day. Spend time practising 	the event and then record your personal best for 	that day.     </a:t>
            </a:r>
          </a:p>
          <a:p>
            <a:endParaRPr lang="en-GB" sz="1400" dirty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548D0-920C-49B2-8282-48506687BE7F}"/>
              </a:ext>
            </a:extLst>
          </p:cNvPr>
          <p:cNvSpPr txBox="1"/>
          <p:nvPr/>
        </p:nvSpPr>
        <p:spPr>
          <a:xfrm>
            <a:off x="4648204" y="2514099"/>
            <a:ext cx="3877231" cy="27084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Included with the resource:</a:t>
            </a:r>
          </a:p>
          <a:p>
            <a:endParaRPr lang="en-GB" sz="1400" dirty="0"/>
          </a:p>
          <a:p>
            <a:r>
              <a:rPr lang="en-GB" sz="1400" dirty="0"/>
              <a:t>1. 	Two record and results tables, </a:t>
            </a:r>
          </a:p>
          <a:p>
            <a:r>
              <a:rPr lang="en-GB" sz="1400" dirty="0"/>
              <a:t>	One for all events every day </a:t>
            </a:r>
          </a:p>
          <a:p>
            <a:r>
              <a:rPr lang="en-GB" sz="1400" dirty="0"/>
              <a:t>	One for 1 event each day.</a:t>
            </a:r>
          </a:p>
          <a:p>
            <a:endParaRPr lang="en-GB" sz="1600" dirty="0"/>
          </a:p>
          <a:p>
            <a:r>
              <a:rPr lang="en-GB" sz="1400" dirty="0"/>
              <a:t>2. 	5 Event cards, one for each activity</a:t>
            </a:r>
          </a:p>
          <a:p>
            <a:r>
              <a:rPr lang="en-GB" sz="1400" dirty="0"/>
              <a:t>	Long jump</a:t>
            </a:r>
          </a:p>
          <a:p>
            <a:r>
              <a:rPr lang="en-GB" sz="1400" dirty="0"/>
              <a:t>	Ball throw</a:t>
            </a:r>
          </a:p>
          <a:p>
            <a:r>
              <a:rPr lang="en-GB" sz="1400" dirty="0"/>
              <a:t>	Endurance running</a:t>
            </a:r>
          </a:p>
          <a:p>
            <a:r>
              <a:rPr lang="en-GB" sz="1400" dirty="0"/>
              <a:t>	Triple jump</a:t>
            </a:r>
          </a:p>
          <a:p>
            <a:r>
              <a:rPr lang="en-GB" sz="1400" dirty="0"/>
              <a:t>	Sprint race</a:t>
            </a:r>
          </a:p>
        </p:txBody>
      </p:sp>
      <p:pic>
        <p:nvPicPr>
          <p:cNvPr id="103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09362C5C-849C-4296-A719-87641E08E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443238" y="113258"/>
            <a:ext cx="1414630" cy="13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7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Records and Results – All Events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2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DB84972-38D5-4F23-95F7-66FBDB38B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46201"/>
              </p:ext>
            </p:extLst>
          </p:nvPr>
        </p:nvGraphicFramePr>
        <p:xfrm>
          <a:off x="457199" y="1601185"/>
          <a:ext cx="8402718" cy="391843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0453">
                  <a:extLst>
                    <a:ext uri="{9D8B030D-6E8A-4147-A177-3AD203B41FA5}">
                      <a16:colId xmlns:a16="http://schemas.microsoft.com/office/drawing/2014/main" val="3783808499"/>
                    </a:ext>
                  </a:extLst>
                </a:gridCol>
                <a:gridCol w="1400453">
                  <a:extLst>
                    <a:ext uri="{9D8B030D-6E8A-4147-A177-3AD203B41FA5}">
                      <a16:colId xmlns:a16="http://schemas.microsoft.com/office/drawing/2014/main" val="623897077"/>
                    </a:ext>
                  </a:extLst>
                </a:gridCol>
                <a:gridCol w="1400453">
                  <a:extLst>
                    <a:ext uri="{9D8B030D-6E8A-4147-A177-3AD203B41FA5}">
                      <a16:colId xmlns:a16="http://schemas.microsoft.com/office/drawing/2014/main" val="1659307658"/>
                    </a:ext>
                  </a:extLst>
                </a:gridCol>
                <a:gridCol w="1400453">
                  <a:extLst>
                    <a:ext uri="{9D8B030D-6E8A-4147-A177-3AD203B41FA5}">
                      <a16:colId xmlns:a16="http://schemas.microsoft.com/office/drawing/2014/main" val="1772424666"/>
                    </a:ext>
                  </a:extLst>
                </a:gridCol>
                <a:gridCol w="1400453">
                  <a:extLst>
                    <a:ext uri="{9D8B030D-6E8A-4147-A177-3AD203B41FA5}">
                      <a16:colId xmlns:a16="http://schemas.microsoft.com/office/drawing/2014/main" val="1074163679"/>
                    </a:ext>
                  </a:extLst>
                </a:gridCol>
                <a:gridCol w="1400453">
                  <a:extLst>
                    <a:ext uri="{9D8B030D-6E8A-4147-A177-3AD203B41FA5}">
                      <a16:colId xmlns:a16="http://schemas.microsoft.com/office/drawing/2014/main" val="1003709028"/>
                    </a:ext>
                  </a:extLst>
                </a:gridCol>
              </a:tblGrid>
              <a:tr h="4584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40648"/>
                  </a:ext>
                </a:extLst>
              </a:tr>
              <a:tr h="688965">
                <a:tc>
                  <a:txBody>
                    <a:bodyPr/>
                    <a:lstStyle/>
                    <a:p>
                      <a:r>
                        <a:rPr lang="en-GB" dirty="0"/>
                        <a:t>Long Jump</a:t>
                      </a:r>
                    </a:p>
                    <a:p>
                      <a:r>
                        <a:rPr lang="en-GB" sz="1200" dirty="0"/>
                        <a:t>(Distance in steps)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24184"/>
                  </a:ext>
                </a:extLst>
              </a:tr>
              <a:tr h="570150">
                <a:tc>
                  <a:txBody>
                    <a:bodyPr/>
                    <a:lstStyle/>
                    <a:p>
                      <a:r>
                        <a:rPr lang="en-GB" dirty="0"/>
                        <a:t>Ball Throw</a:t>
                      </a:r>
                    </a:p>
                    <a:p>
                      <a:r>
                        <a:rPr lang="en-GB" sz="1200" dirty="0"/>
                        <a:t>(Distance in steps)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81766"/>
                  </a:ext>
                </a:extLst>
              </a:tr>
              <a:tr h="688965">
                <a:tc>
                  <a:txBody>
                    <a:bodyPr/>
                    <a:lstStyle/>
                    <a:p>
                      <a:r>
                        <a:rPr lang="en-GB" dirty="0"/>
                        <a:t>Endurance running </a:t>
                      </a:r>
                    </a:p>
                    <a:p>
                      <a:r>
                        <a:rPr lang="en-GB" sz="1200" dirty="0"/>
                        <a:t>(Time in minutes)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84903"/>
                  </a:ext>
                </a:extLst>
              </a:tr>
              <a:tr h="688965">
                <a:tc>
                  <a:txBody>
                    <a:bodyPr/>
                    <a:lstStyle/>
                    <a:p>
                      <a:r>
                        <a:rPr lang="en-GB" dirty="0"/>
                        <a:t>Triple jump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(Distance in steps)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60343"/>
                  </a:ext>
                </a:extLst>
              </a:tr>
              <a:tr h="688965">
                <a:tc>
                  <a:txBody>
                    <a:bodyPr/>
                    <a:lstStyle/>
                    <a:p>
                      <a:r>
                        <a:rPr lang="en-GB" dirty="0"/>
                        <a:t>Sprint</a:t>
                      </a:r>
                    </a:p>
                    <a:p>
                      <a:r>
                        <a:rPr lang="en-GB" sz="1200" dirty="0"/>
                        <a:t>(Time in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86098"/>
                  </a:ext>
                </a:extLst>
              </a:tr>
            </a:tbl>
          </a:graphicData>
        </a:graphic>
      </p:graphicFrame>
      <p:pic>
        <p:nvPicPr>
          <p:cNvPr id="1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6C983FF6-2ADF-4A6B-8019-C4F604E4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551680" y="113258"/>
            <a:ext cx="1414630" cy="13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4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Records and Results – 1 Event per Day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3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DB84972-38D5-4F23-95F7-66FBDB38B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99354"/>
              </p:ext>
            </p:extLst>
          </p:nvPr>
        </p:nvGraphicFramePr>
        <p:xfrm>
          <a:off x="156172" y="1252772"/>
          <a:ext cx="2565512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2756">
                  <a:extLst>
                    <a:ext uri="{9D8B030D-6E8A-4147-A177-3AD203B41FA5}">
                      <a16:colId xmlns:a16="http://schemas.microsoft.com/office/drawing/2014/main" val="3783808499"/>
                    </a:ext>
                  </a:extLst>
                </a:gridCol>
                <a:gridCol w="1282756">
                  <a:extLst>
                    <a:ext uri="{9D8B030D-6E8A-4147-A177-3AD203B41FA5}">
                      <a16:colId xmlns:a16="http://schemas.microsoft.com/office/drawing/2014/main" val="623897077"/>
                    </a:ext>
                  </a:extLst>
                </a:gridCol>
              </a:tblGrid>
              <a:tr h="3639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40648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en-GB" sz="1600" dirty="0"/>
                        <a:t>Attempt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24184"/>
                  </a:ext>
                </a:extLst>
              </a:tr>
              <a:tr h="315642">
                <a:tc>
                  <a:txBody>
                    <a:bodyPr/>
                    <a:lstStyle/>
                    <a:p>
                      <a:r>
                        <a:rPr lang="en-GB" sz="1600" dirty="0"/>
                        <a:t>Attempt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81766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r>
                        <a:rPr lang="en-GB" sz="1600" dirty="0"/>
                        <a:t>Attempt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8490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r>
                        <a:rPr lang="en-GB" sz="1600" dirty="0"/>
                        <a:t>Attempt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60343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r>
                        <a:rPr lang="en-GB" sz="1600" dirty="0"/>
                        <a:t>Attempt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86098"/>
                  </a:ext>
                </a:extLst>
              </a:tr>
            </a:tbl>
          </a:graphicData>
        </a:graphic>
      </p:graphicFrame>
      <p:pic>
        <p:nvPicPr>
          <p:cNvPr id="1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6C983FF6-2ADF-4A6B-8019-C4F604E4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718040" y="113258"/>
            <a:ext cx="1070037" cy="10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378C7F-B533-4AF5-848C-B455E6035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95808"/>
              </p:ext>
            </p:extLst>
          </p:nvPr>
        </p:nvGraphicFramePr>
        <p:xfrm>
          <a:off x="152343" y="3501930"/>
          <a:ext cx="2565512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2756">
                  <a:extLst>
                    <a:ext uri="{9D8B030D-6E8A-4147-A177-3AD203B41FA5}">
                      <a16:colId xmlns:a16="http://schemas.microsoft.com/office/drawing/2014/main" val="3783808499"/>
                    </a:ext>
                  </a:extLst>
                </a:gridCol>
                <a:gridCol w="1282756">
                  <a:extLst>
                    <a:ext uri="{9D8B030D-6E8A-4147-A177-3AD203B41FA5}">
                      <a16:colId xmlns:a16="http://schemas.microsoft.com/office/drawing/2014/main" val="623897077"/>
                    </a:ext>
                  </a:extLst>
                </a:gridCol>
              </a:tblGrid>
              <a:tr h="3639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40648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en-GB" sz="1600" dirty="0"/>
                        <a:t>Attempt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24184"/>
                  </a:ext>
                </a:extLst>
              </a:tr>
              <a:tr h="315642">
                <a:tc>
                  <a:txBody>
                    <a:bodyPr/>
                    <a:lstStyle/>
                    <a:p>
                      <a:r>
                        <a:rPr lang="en-GB" sz="1600" dirty="0"/>
                        <a:t>Attempt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81766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r>
                        <a:rPr lang="en-GB" sz="1600" dirty="0"/>
                        <a:t>Attempt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8490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r>
                        <a:rPr lang="en-GB" sz="1600" dirty="0"/>
                        <a:t>Attempt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60343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r>
                        <a:rPr lang="en-GB" sz="1600" dirty="0"/>
                        <a:t>Attempt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86098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6FBDDC85-209E-4624-9565-E41CB92B6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46101"/>
              </p:ext>
            </p:extLst>
          </p:nvPr>
        </p:nvGraphicFramePr>
        <p:xfrm>
          <a:off x="5966026" y="1260199"/>
          <a:ext cx="2565512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2756">
                  <a:extLst>
                    <a:ext uri="{9D8B030D-6E8A-4147-A177-3AD203B41FA5}">
                      <a16:colId xmlns:a16="http://schemas.microsoft.com/office/drawing/2014/main" val="3783808499"/>
                    </a:ext>
                  </a:extLst>
                </a:gridCol>
                <a:gridCol w="1282756">
                  <a:extLst>
                    <a:ext uri="{9D8B030D-6E8A-4147-A177-3AD203B41FA5}">
                      <a16:colId xmlns:a16="http://schemas.microsoft.com/office/drawing/2014/main" val="623897077"/>
                    </a:ext>
                  </a:extLst>
                </a:gridCol>
              </a:tblGrid>
              <a:tr h="3639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40648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en-GB" sz="1600" dirty="0"/>
                        <a:t>Attempt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24184"/>
                  </a:ext>
                </a:extLst>
              </a:tr>
              <a:tr h="315642">
                <a:tc>
                  <a:txBody>
                    <a:bodyPr/>
                    <a:lstStyle/>
                    <a:p>
                      <a:r>
                        <a:rPr lang="en-GB" sz="1600" dirty="0"/>
                        <a:t>Attempt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81766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r>
                        <a:rPr lang="en-GB" sz="1600" dirty="0"/>
                        <a:t>Attempt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8490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r>
                        <a:rPr lang="en-GB" sz="1600" dirty="0"/>
                        <a:t>Attempt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60343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r>
                        <a:rPr lang="en-GB" sz="1600" dirty="0"/>
                        <a:t>Attempt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86098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8CE0C515-B3F3-4550-8232-632D8EA2E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4568"/>
              </p:ext>
            </p:extLst>
          </p:nvPr>
        </p:nvGraphicFramePr>
        <p:xfrm>
          <a:off x="3077204" y="1260199"/>
          <a:ext cx="2565512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2756">
                  <a:extLst>
                    <a:ext uri="{9D8B030D-6E8A-4147-A177-3AD203B41FA5}">
                      <a16:colId xmlns:a16="http://schemas.microsoft.com/office/drawing/2014/main" val="3783808499"/>
                    </a:ext>
                  </a:extLst>
                </a:gridCol>
                <a:gridCol w="1282756">
                  <a:extLst>
                    <a:ext uri="{9D8B030D-6E8A-4147-A177-3AD203B41FA5}">
                      <a16:colId xmlns:a16="http://schemas.microsoft.com/office/drawing/2014/main" val="623897077"/>
                    </a:ext>
                  </a:extLst>
                </a:gridCol>
              </a:tblGrid>
              <a:tr h="3639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40648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en-GB" sz="1600" dirty="0"/>
                        <a:t>Attempt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24184"/>
                  </a:ext>
                </a:extLst>
              </a:tr>
              <a:tr h="315642">
                <a:tc>
                  <a:txBody>
                    <a:bodyPr/>
                    <a:lstStyle/>
                    <a:p>
                      <a:r>
                        <a:rPr lang="en-GB" sz="1600" dirty="0"/>
                        <a:t>Attempt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81766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r>
                        <a:rPr lang="en-GB" sz="1600" dirty="0"/>
                        <a:t>Attempt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8490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r>
                        <a:rPr lang="en-GB" sz="1600" dirty="0"/>
                        <a:t>Attempt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60343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r>
                        <a:rPr lang="en-GB" sz="1600" dirty="0"/>
                        <a:t>Attempt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86098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624A88E0-053D-4433-A953-DD5C8D109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7075"/>
              </p:ext>
            </p:extLst>
          </p:nvPr>
        </p:nvGraphicFramePr>
        <p:xfrm>
          <a:off x="3086082" y="3506058"/>
          <a:ext cx="2565512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2756">
                  <a:extLst>
                    <a:ext uri="{9D8B030D-6E8A-4147-A177-3AD203B41FA5}">
                      <a16:colId xmlns:a16="http://schemas.microsoft.com/office/drawing/2014/main" val="3783808499"/>
                    </a:ext>
                  </a:extLst>
                </a:gridCol>
                <a:gridCol w="1282756">
                  <a:extLst>
                    <a:ext uri="{9D8B030D-6E8A-4147-A177-3AD203B41FA5}">
                      <a16:colId xmlns:a16="http://schemas.microsoft.com/office/drawing/2014/main" val="623897077"/>
                    </a:ext>
                  </a:extLst>
                </a:gridCol>
              </a:tblGrid>
              <a:tr h="3639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40648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en-GB" sz="1600" dirty="0"/>
                        <a:t>Attempt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24184"/>
                  </a:ext>
                </a:extLst>
              </a:tr>
              <a:tr h="315642">
                <a:tc>
                  <a:txBody>
                    <a:bodyPr/>
                    <a:lstStyle/>
                    <a:p>
                      <a:r>
                        <a:rPr lang="en-GB" sz="1600" dirty="0"/>
                        <a:t>Attempt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81766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r>
                        <a:rPr lang="en-GB" sz="1600" dirty="0"/>
                        <a:t>Attempt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8490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r>
                        <a:rPr lang="en-GB" sz="1600" dirty="0"/>
                        <a:t>Attempt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60343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r>
                        <a:rPr lang="en-GB" sz="1600" dirty="0"/>
                        <a:t>Attempt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86098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EED81299-4564-4168-BA5F-1B93BBEFC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15997"/>
              </p:ext>
            </p:extLst>
          </p:nvPr>
        </p:nvGraphicFramePr>
        <p:xfrm>
          <a:off x="5966026" y="3509397"/>
          <a:ext cx="2565512" cy="21927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2756">
                  <a:extLst>
                    <a:ext uri="{9D8B030D-6E8A-4147-A177-3AD203B41FA5}">
                      <a16:colId xmlns:a16="http://schemas.microsoft.com/office/drawing/2014/main" val="3783808499"/>
                    </a:ext>
                  </a:extLst>
                </a:gridCol>
                <a:gridCol w="1282756">
                  <a:extLst>
                    <a:ext uri="{9D8B030D-6E8A-4147-A177-3AD203B41FA5}">
                      <a16:colId xmlns:a16="http://schemas.microsoft.com/office/drawing/2014/main" val="623897077"/>
                    </a:ext>
                  </a:extLst>
                </a:gridCol>
              </a:tblGrid>
              <a:tr h="36398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My Personal 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40648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24184"/>
                  </a:ext>
                </a:extLst>
              </a:tr>
              <a:tr h="315642">
                <a:tc>
                  <a:txBody>
                    <a:bodyPr/>
                    <a:lstStyle/>
                    <a:p>
                      <a:r>
                        <a:rPr lang="en-GB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81766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8490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r>
                        <a:rPr lang="en-GB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60343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r>
                        <a:rPr lang="en-GB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8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2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Event 1 - Long Jump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1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6C983FF6-2ADF-4A6B-8019-C4F604E4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551680" y="113258"/>
            <a:ext cx="1414630" cy="13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44A88-9B9A-4DAD-ADEA-91B6F277D75D}"/>
              </a:ext>
            </a:extLst>
          </p:cNvPr>
          <p:cNvSpPr txBox="1"/>
          <p:nvPr/>
        </p:nvSpPr>
        <p:spPr>
          <a:xfrm>
            <a:off x="177690" y="1381478"/>
            <a:ext cx="570136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Instructions:</a:t>
            </a:r>
          </a:p>
          <a:p>
            <a:pPr marL="342900" indent="-342900">
              <a:buAutoNum type="arabicPeriod"/>
            </a:pPr>
            <a:r>
              <a:rPr lang="en-GB" dirty="0"/>
              <a:t>Choose a starting point (take off) </a:t>
            </a:r>
          </a:p>
          <a:p>
            <a:pPr marL="342900" indent="-342900">
              <a:buAutoNum type="arabicPeriod"/>
            </a:pPr>
            <a:r>
              <a:rPr lang="en-GB" dirty="0"/>
              <a:t>Either run and jump or from standing position and jump</a:t>
            </a:r>
          </a:p>
          <a:p>
            <a:pPr marL="342900" indent="-342900">
              <a:buAutoNum type="arabicPeriod"/>
            </a:pPr>
            <a:r>
              <a:rPr lang="en-GB" dirty="0"/>
              <a:t>Measure your distance from your back foot. (In steps)</a:t>
            </a:r>
          </a:p>
        </p:txBody>
      </p:sp>
      <p:pic>
        <p:nvPicPr>
          <p:cNvPr id="1026" name="Picture 2" descr="Jumping clipart standing long jump, Jumping standing long jump ...">
            <a:extLst>
              <a:ext uri="{FF2B5EF4-FFF2-40B4-BE49-F238E27FC236}">
                <a16:creationId xmlns:a16="http://schemas.microsoft.com/office/drawing/2014/main" id="{E6DBD797-6627-43B2-B9B5-E282E3518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8" b="25647"/>
          <a:stretch/>
        </p:blipFill>
        <p:spPr bwMode="auto">
          <a:xfrm>
            <a:off x="290645" y="3172761"/>
            <a:ext cx="5588409" cy="25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A37F89-D67B-4095-9A9E-9AC816C777FA}"/>
              </a:ext>
            </a:extLst>
          </p:cNvPr>
          <p:cNvSpPr txBox="1"/>
          <p:nvPr/>
        </p:nvSpPr>
        <p:spPr>
          <a:xfrm>
            <a:off x="6238009" y="2911294"/>
            <a:ext cx="2728301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Top tips - Long Jump Technique</a:t>
            </a:r>
          </a:p>
          <a:p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Consistent run up speed</a:t>
            </a:r>
          </a:p>
          <a:p>
            <a:pPr marL="342900" indent="-342900">
              <a:buAutoNum type="arabicPeriod"/>
            </a:pPr>
            <a:r>
              <a:rPr lang="en-GB" sz="1400" dirty="0"/>
              <a:t>Use a flat foot take off, on your strongest leg</a:t>
            </a:r>
          </a:p>
          <a:p>
            <a:pPr marL="342900" indent="-342900">
              <a:buAutoNum type="arabicPeriod"/>
            </a:pPr>
            <a:r>
              <a:rPr lang="en-GB" sz="1400" dirty="0"/>
              <a:t>In the air thrust your free leg in front of your body as long as possible. Bring your arms forward, as if you are trying to reach for your toes.</a:t>
            </a:r>
          </a:p>
          <a:p>
            <a:pPr marL="342900" indent="-342900">
              <a:buAutoNum type="arabicPeriod"/>
            </a:pPr>
            <a:r>
              <a:rPr lang="en-GB" sz="1400" dirty="0"/>
              <a:t>When landing try to fall forwards or side ways!</a:t>
            </a:r>
          </a:p>
        </p:txBody>
      </p:sp>
    </p:spTree>
    <p:extLst>
      <p:ext uri="{BB962C8B-B14F-4D97-AF65-F5344CB8AC3E}">
        <p14:creationId xmlns:p14="http://schemas.microsoft.com/office/powerpoint/2010/main" val="270203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Event 2 - Large Ball Throw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6C983FF6-2ADF-4A6B-8019-C4F604E4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551680" y="113258"/>
            <a:ext cx="1414630" cy="13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44A88-9B9A-4DAD-ADEA-91B6F277D75D}"/>
              </a:ext>
            </a:extLst>
          </p:cNvPr>
          <p:cNvSpPr txBox="1"/>
          <p:nvPr/>
        </p:nvSpPr>
        <p:spPr>
          <a:xfrm>
            <a:off x="177690" y="1381478"/>
            <a:ext cx="5701364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Instructions:</a:t>
            </a:r>
          </a:p>
          <a:p>
            <a:pPr marL="342900" indent="-342900">
              <a:buAutoNum type="arabicPeriod"/>
            </a:pPr>
            <a:r>
              <a:rPr lang="en-GB" sz="2000" dirty="0"/>
              <a:t>In an open space, decide a throw line </a:t>
            </a:r>
          </a:p>
          <a:p>
            <a:pPr marL="342900" indent="-342900">
              <a:buAutoNum type="arabicPeriod"/>
            </a:pPr>
            <a:r>
              <a:rPr lang="en-GB" sz="2000" dirty="0"/>
              <a:t>From standing position throw the ball (overhead) as far as you can</a:t>
            </a:r>
          </a:p>
          <a:p>
            <a:pPr marL="342900" indent="-342900">
              <a:buAutoNum type="arabicPeriod"/>
            </a:pPr>
            <a:r>
              <a:rPr lang="en-GB" sz="2000" dirty="0"/>
              <a:t>Measure your distance in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37F89-D67B-4095-9A9E-9AC816C777FA}"/>
              </a:ext>
            </a:extLst>
          </p:cNvPr>
          <p:cNvSpPr txBox="1"/>
          <p:nvPr/>
        </p:nvSpPr>
        <p:spPr>
          <a:xfrm>
            <a:off x="6238009" y="2911294"/>
            <a:ext cx="272830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Top tips - Overhead Technique</a:t>
            </a:r>
          </a:p>
          <a:p>
            <a:pPr algn="ctr"/>
            <a:endParaRPr lang="en-GB" sz="1400" b="1" dirty="0"/>
          </a:p>
          <a:p>
            <a:pPr marL="342900" indent="-342900">
              <a:buAutoNum type="arabicPeriod"/>
            </a:pPr>
            <a:r>
              <a:rPr lang="en-GB" sz="1400" dirty="0"/>
              <a:t>Use both hands, one on each side of the ball</a:t>
            </a:r>
          </a:p>
          <a:p>
            <a:pPr marL="342900" indent="-342900">
              <a:buAutoNum type="arabicPeriod"/>
            </a:pPr>
            <a:r>
              <a:rPr lang="en-GB" sz="1400" dirty="0"/>
              <a:t>Arch your back slightly, Bring the ball up and over your head.</a:t>
            </a:r>
          </a:p>
          <a:p>
            <a:pPr marL="342900" indent="-342900">
              <a:buAutoNum type="arabicPeriod"/>
            </a:pPr>
            <a:r>
              <a:rPr lang="en-GB" sz="1400" dirty="0"/>
              <a:t>Release the ball with a forward flick of the wrists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31110-9FD3-44F7-8F50-2BCC95291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64" y="3133109"/>
            <a:ext cx="4083415" cy="25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Event 3 - Endurance Running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6C983FF6-2ADF-4A6B-8019-C4F604E4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551680" y="113258"/>
            <a:ext cx="1414630" cy="13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44A88-9B9A-4DAD-ADEA-91B6F277D75D}"/>
              </a:ext>
            </a:extLst>
          </p:cNvPr>
          <p:cNvSpPr txBox="1"/>
          <p:nvPr/>
        </p:nvSpPr>
        <p:spPr>
          <a:xfrm>
            <a:off x="177690" y="1381478"/>
            <a:ext cx="5701364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Instructions:</a:t>
            </a:r>
          </a:p>
          <a:p>
            <a:pPr marL="342900" indent="-342900">
              <a:buAutoNum type="arabicPeriod"/>
            </a:pPr>
            <a:r>
              <a:rPr lang="en-GB" sz="2000" dirty="0"/>
              <a:t>Decide and agree a suitable run course (playing field, back garden etc)</a:t>
            </a:r>
          </a:p>
          <a:p>
            <a:pPr marL="342900" indent="-342900">
              <a:buAutoNum type="arabicPeriod"/>
            </a:pPr>
            <a:r>
              <a:rPr lang="en-GB" sz="2000" dirty="0"/>
              <a:t>Agree number of laps</a:t>
            </a:r>
          </a:p>
          <a:p>
            <a:pPr marL="342900" indent="-342900">
              <a:buAutoNum type="arabicPeriod"/>
            </a:pPr>
            <a:r>
              <a:rPr lang="en-GB" sz="2000" dirty="0"/>
              <a:t>Run race, record time on stop watch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37F89-D67B-4095-9A9E-9AC816C777FA}"/>
              </a:ext>
            </a:extLst>
          </p:cNvPr>
          <p:cNvSpPr txBox="1"/>
          <p:nvPr/>
        </p:nvSpPr>
        <p:spPr>
          <a:xfrm>
            <a:off x="6002986" y="3012694"/>
            <a:ext cx="2963324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Top tips - Long Distance Running</a:t>
            </a:r>
          </a:p>
          <a:p>
            <a:pPr algn="ctr"/>
            <a:endParaRPr lang="en-GB" sz="1400" b="1" dirty="0"/>
          </a:p>
          <a:p>
            <a:r>
              <a:rPr lang="en-GB" sz="1400" dirty="0"/>
              <a:t>When running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Keep knees slightly bent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Chest for wad, shoulder relaxed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Head up, eyes focused ahead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Arms swing close to body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Middle of foot landing on the ground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</p:txBody>
      </p:sp>
      <p:pic>
        <p:nvPicPr>
          <p:cNvPr id="3074" name="Picture 2" descr="People running a marathon race | Free Vector">
            <a:extLst>
              <a:ext uri="{FF2B5EF4-FFF2-40B4-BE49-F238E27FC236}">
                <a16:creationId xmlns:a16="http://schemas.microsoft.com/office/drawing/2014/main" id="{77DED779-1889-4304-AF6B-701892B4F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6" b="20067"/>
          <a:stretch/>
        </p:blipFill>
        <p:spPr bwMode="auto">
          <a:xfrm>
            <a:off x="412713" y="3205778"/>
            <a:ext cx="5271799" cy="23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Event 4 - Triple Jump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1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6C983FF6-2ADF-4A6B-8019-C4F604E4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551680" y="113258"/>
            <a:ext cx="1414630" cy="13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44A88-9B9A-4DAD-ADEA-91B6F277D75D}"/>
              </a:ext>
            </a:extLst>
          </p:cNvPr>
          <p:cNvSpPr txBox="1"/>
          <p:nvPr/>
        </p:nvSpPr>
        <p:spPr>
          <a:xfrm>
            <a:off x="228170" y="1580171"/>
            <a:ext cx="570136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Instructions:</a:t>
            </a:r>
          </a:p>
          <a:p>
            <a:pPr marL="342900" indent="-342900">
              <a:buAutoNum type="arabicPeriod"/>
            </a:pPr>
            <a:r>
              <a:rPr lang="en-GB" dirty="0"/>
              <a:t>Choose a starting point (take off) </a:t>
            </a:r>
          </a:p>
          <a:p>
            <a:pPr marL="342900" indent="-342900">
              <a:buAutoNum type="arabicPeriod"/>
            </a:pPr>
            <a:r>
              <a:rPr lang="en-GB" dirty="0"/>
              <a:t>Either run up or from standing position complete a hop, step and jump in one action</a:t>
            </a:r>
          </a:p>
          <a:p>
            <a:pPr marL="342900" indent="-342900">
              <a:buAutoNum type="arabicPeriod"/>
            </a:pPr>
            <a:r>
              <a:rPr lang="en-GB" dirty="0"/>
              <a:t>Measure your distance from your back foot. (In steps)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37F89-D67B-4095-9A9E-9AC816C777FA}"/>
              </a:ext>
            </a:extLst>
          </p:cNvPr>
          <p:cNvSpPr txBox="1"/>
          <p:nvPr/>
        </p:nvSpPr>
        <p:spPr>
          <a:xfrm>
            <a:off x="6117605" y="1580171"/>
            <a:ext cx="272830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Top tips - Triple Jump</a:t>
            </a:r>
          </a:p>
          <a:p>
            <a:pPr marL="342900" indent="-342900">
              <a:buAutoNum type="arabicPeriod"/>
            </a:pPr>
            <a:r>
              <a:rPr lang="en-GB" sz="1400" dirty="0"/>
              <a:t>Hop phase- take off and land on same foot (strongest foot)</a:t>
            </a:r>
          </a:p>
          <a:p>
            <a:pPr marL="342900" indent="-342900">
              <a:buAutoNum type="arabicPeriod"/>
            </a:pPr>
            <a:r>
              <a:rPr lang="en-GB" sz="1400" dirty="0"/>
              <a:t>Step phase- land on the other foot to which was used to take off</a:t>
            </a:r>
          </a:p>
          <a:p>
            <a:pPr marL="342900" indent="-342900">
              <a:buAutoNum type="arabicPeriod"/>
            </a:pPr>
            <a:r>
              <a:rPr lang="en-GB" sz="1400" dirty="0"/>
              <a:t>Jump phase – use long jump technique, land sideways or forward</a:t>
            </a:r>
          </a:p>
        </p:txBody>
      </p:sp>
      <p:pic>
        <p:nvPicPr>
          <p:cNvPr id="4100" name="Picture 4" descr="Sequence of illustrations of male athlete competing in triple jump ...">
            <a:extLst>
              <a:ext uri="{FF2B5EF4-FFF2-40B4-BE49-F238E27FC236}">
                <a16:creationId xmlns:a16="http://schemas.microsoft.com/office/drawing/2014/main" id="{08A32972-BCA5-44BF-94E4-299F38CCC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8" b="11142"/>
          <a:stretch/>
        </p:blipFill>
        <p:spPr bwMode="auto">
          <a:xfrm>
            <a:off x="743734" y="4198422"/>
            <a:ext cx="7753350" cy="14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5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Sports Day Week</a:t>
            </a:r>
            <a:br>
              <a:rPr lang="en-GB" dirty="0"/>
            </a:br>
            <a:r>
              <a:rPr lang="en-GB" sz="3100" dirty="0"/>
              <a:t>Event 5 - Sprint Race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10" name="Picture 6" descr="Athletics Run Jump Throw Stock Vectors, Images &amp; Vector Art ...">
            <a:extLst>
              <a:ext uri="{FF2B5EF4-FFF2-40B4-BE49-F238E27FC236}">
                <a16:creationId xmlns:a16="http://schemas.microsoft.com/office/drawing/2014/main" id="{6C983FF6-2ADF-4A6B-8019-C4F604E4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7551680" y="113258"/>
            <a:ext cx="1414630" cy="13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44A88-9B9A-4DAD-ADEA-91B6F277D75D}"/>
              </a:ext>
            </a:extLst>
          </p:cNvPr>
          <p:cNvSpPr txBox="1"/>
          <p:nvPr/>
        </p:nvSpPr>
        <p:spPr>
          <a:xfrm>
            <a:off x="177690" y="1381478"/>
            <a:ext cx="5701364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Instructions:</a:t>
            </a:r>
          </a:p>
          <a:p>
            <a:pPr marL="342900" indent="-342900">
              <a:buAutoNum type="arabicPeriod"/>
            </a:pPr>
            <a:r>
              <a:rPr lang="en-GB" sz="2000" dirty="0"/>
              <a:t>Decide and agree a suitable short running course with a start and end point (post to post etc)</a:t>
            </a:r>
          </a:p>
          <a:p>
            <a:pPr marL="342900" indent="-342900">
              <a:buAutoNum type="arabicPeriod"/>
            </a:pPr>
            <a:r>
              <a:rPr lang="en-GB" sz="2000" dirty="0"/>
              <a:t>With a on your marks, get set, go sprint the race</a:t>
            </a:r>
          </a:p>
          <a:p>
            <a:pPr marL="342900" indent="-342900">
              <a:buAutoNum type="arabicPeriod"/>
            </a:pPr>
            <a:r>
              <a:rPr lang="en-GB" sz="2000" dirty="0"/>
              <a:t>Record time on stop watch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37F89-D67B-4095-9A9E-9AC816C777FA}"/>
              </a:ext>
            </a:extLst>
          </p:cNvPr>
          <p:cNvSpPr txBox="1"/>
          <p:nvPr/>
        </p:nvSpPr>
        <p:spPr>
          <a:xfrm>
            <a:off x="6002986" y="3012694"/>
            <a:ext cx="3052002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Top tips - Sprint Running</a:t>
            </a:r>
          </a:p>
          <a:p>
            <a:pPr algn="ctr"/>
            <a:endParaRPr lang="en-GB" sz="1400" b="1" dirty="0"/>
          </a:p>
          <a:p>
            <a:r>
              <a:rPr lang="en-GB" sz="1400" dirty="0"/>
              <a:t>When sprinting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Head up, eyes looking ahead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Arms swing forwards and backwards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Stride length long, hips facing forward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High knees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Run on balls of feet</a:t>
            </a:r>
          </a:p>
        </p:txBody>
      </p:sp>
      <p:pic>
        <p:nvPicPr>
          <p:cNvPr id="5122" name="Picture 2" descr="Sprint Start Stages PE Athletics People Technique KS3 KS4 Illustration">
            <a:extLst>
              <a:ext uri="{FF2B5EF4-FFF2-40B4-BE49-F238E27FC236}">
                <a16:creationId xmlns:a16="http://schemas.microsoft.com/office/drawing/2014/main" id="{5D071573-A0C0-4C94-BD30-AD89FE736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9"/>
          <a:stretch/>
        </p:blipFill>
        <p:spPr bwMode="auto">
          <a:xfrm>
            <a:off x="0" y="3235614"/>
            <a:ext cx="5738414" cy="23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56906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755</Words>
  <Application>Microsoft Macintosh PowerPoint</Application>
  <PresentationFormat>On-screen Show (4:3)</PresentationFormat>
  <Paragraphs>142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Avenir Roman</vt:lpstr>
      <vt:lpstr>Calibri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My Sports Day Week Personal Best Sports Day Events</vt:lpstr>
      <vt:lpstr>My Sports Day Week Records and Results – All Events</vt:lpstr>
      <vt:lpstr>My Sports Day Week Records and Results – 1 Event per Day</vt:lpstr>
      <vt:lpstr>My Sports Day Week Event 1 - Long Jump</vt:lpstr>
      <vt:lpstr>My Sports Day Week Event 2 - Large Ball Throw</vt:lpstr>
      <vt:lpstr>My Sports Day Week Event 3 - Endurance Running</vt:lpstr>
      <vt:lpstr>My Sports Day Week Event 4 - Triple Jump</vt:lpstr>
      <vt:lpstr>My Sports Day Week Event 5 - Sprint Race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Microsoft Office User</cp:lastModifiedBy>
  <cp:revision>210</cp:revision>
  <dcterms:created xsi:type="dcterms:W3CDTF">2016-08-20T10:37:20Z</dcterms:created>
  <dcterms:modified xsi:type="dcterms:W3CDTF">2020-06-28T11:39:09Z</dcterms:modified>
</cp:coreProperties>
</file>