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7"/>
  </p:notesMasterIdLst>
  <p:handoutMasterIdLst>
    <p:handoutMasterId r:id="rId18"/>
  </p:handoutMasterIdLst>
  <p:sldIdLst>
    <p:sldId id="271" r:id="rId7"/>
    <p:sldId id="277" r:id="rId8"/>
    <p:sldId id="275" r:id="rId9"/>
    <p:sldId id="276" r:id="rId10"/>
    <p:sldId id="268" r:id="rId11"/>
    <p:sldId id="266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549E33"/>
    <a:srgbClr val="1A3D6E"/>
    <a:srgbClr val="4C93C3"/>
    <a:srgbClr val="173B6E"/>
    <a:srgbClr val="173C6F"/>
    <a:srgbClr val="5280BD"/>
    <a:srgbClr val="163A6D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8" autoAdjust="0"/>
    <p:restoredTop sz="94668" autoAdjust="0"/>
  </p:normalViewPr>
  <p:slideViewPr>
    <p:cSldViewPr snapToGrid="0" snapToObjects="1">
      <p:cViewPr varScale="1">
        <p:scale>
          <a:sx n="153" d="100"/>
          <a:sy n="153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35C6678B-7136-4D7F-B3AB-DA44929B69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>
                    <a:ln/>
                    <a:solidFill>
                      <a:schemeClr val="accent3"/>
                    </a:solidFill>
                  </a:rPr>
                  <a:t>Skills Challenge #16</a:t>
                </a:r>
                <a:br>
                  <a:rPr lang="en-US" dirty="0">
                    <a:ln/>
                    <a:solidFill>
                      <a:schemeClr val="accent3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/>
                          <a:solidFill>
                            <a:schemeClr val="accent3"/>
                          </a:solidFill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GB" b="1" i="0" smtClean="0">
                          <a:ln/>
                          <a:solidFill>
                            <a:schemeClr val="accent3"/>
                          </a:solidFill>
                          <a:ea typeface="Cambria Math" panose="02040503050406030204" pitchFamily="18" charset="0"/>
                        </a:rPr>
                        <m:t>𝐁𝐚𝐥𝐚𝐧𝐜𝐞</m:t>
                      </m:r>
                      <m:r>
                        <a:rPr lang="en-GB" b="1" i="0" smtClean="0">
                          <a:ln/>
                          <a:solidFill>
                            <a:schemeClr val="accent3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35C6678B-7136-4D7F-B3AB-DA44929B6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2"/>
                <a:stretch>
                  <a:fillRect t="-21111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#16 Focus: </a:t>
            </a:r>
            <a:r>
              <a:rPr lang="en-GB" sz="1600" b="1" dirty="0"/>
              <a:t>Balance and Agility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AE3E1-40FB-44D8-8D62-5D2E28BE2B2E}"/>
                  </a:ext>
                </a:extLst>
              </p:cNvPr>
              <p:cNvSpPr txBox="1"/>
              <p:nvPr/>
            </p:nvSpPr>
            <p:spPr>
              <a:xfrm>
                <a:off x="150607" y="3093198"/>
                <a:ext cx="8798452" cy="258532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Skills Challenge #16 –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b="1" dirty="0"/>
                  <a:t> Balance</a:t>
                </a:r>
              </a:p>
              <a:p>
                <a:r>
                  <a:rPr lang="en-GB" sz="1600" dirty="0"/>
                  <a:t>The rules: </a:t>
                </a:r>
              </a:p>
              <a:p>
                <a:r>
                  <a:rPr lang="en-GB" sz="1600" dirty="0"/>
                  <a:t>Set up two cones/objects a small distance apart| Choose a ball and a racquet or bat| Walk around the cones in a figure of 8, balancing the ball | Count as many times as you can without dropping the ball| Record your score each day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Personal Best: Try to get your best score time over 5 attempts </a:t>
                </a:r>
              </a:p>
              <a:p>
                <a:r>
                  <a:rPr lang="en-GB" sz="1600" dirty="0"/>
                  <a:t>Vs: Play against someone, most laps win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For extra challenge, change the size of your course. Change the ball and racquet/bat type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AE3E1-40FB-44D8-8D62-5D2E28BE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7" y="3093198"/>
                <a:ext cx="8798452" cy="2585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">
            <a:extLst>
              <a:ext uri="{FF2B5EF4-FFF2-40B4-BE49-F238E27FC236}">
                <a16:creationId xmlns:a16="http://schemas.microsoft.com/office/drawing/2014/main" id="{AAFA13BD-18EB-9F49-BE47-424EE969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31308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43797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 rot="16200000">
            <a:off x="2310281" y="2656532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21949"/>
              </p:ext>
            </p:extLst>
          </p:nvPr>
        </p:nvGraphicFramePr>
        <p:xfrm>
          <a:off x="5373108" y="2098150"/>
          <a:ext cx="3299661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V Sit Daily (time in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Friday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787153" y="87177"/>
            <a:ext cx="425599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V sit</a:t>
            </a:r>
          </a:p>
          <a:p>
            <a:pPr marL="342900" indent="-342900">
              <a:buAutoNum type="arabicPeriod"/>
            </a:pPr>
            <a:r>
              <a:rPr lang="en-GB" sz="1400" dirty="0"/>
              <a:t>From V sit position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Hold the correct position                                            for as long as possible 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Record your time daily, Do you improve?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240626" y="1487361"/>
            <a:ext cx="353223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Daily Attempt | Record your times | </a:t>
            </a:r>
          </a:p>
          <a:p>
            <a:pPr algn="ctr"/>
            <a:r>
              <a:rPr lang="en-GB" sz="1400" dirty="0"/>
              <a:t>What is your best day?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934901" y="4975748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904621" y="4533673"/>
            <a:ext cx="401625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Record your scores| 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34186"/>
              </p:ext>
            </p:extLst>
          </p:nvPr>
        </p:nvGraphicFramePr>
        <p:xfrm>
          <a:off x="4904621" y="4944933"/>
          <a:ext cx="4021053" cy="9552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05170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898989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9119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25700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355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9803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V 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6" y="673662"/>
            <a:ext cx="296748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  <a:r>
              <a:rPr lang="en-GB" sz="2400" b="1" dirty="0"/>
              <a:t>Strength</a:t>
            </a:r>
          </a:p>
          <a:p>
            <a:endParaRPr lang="en-GB" sz="2400" b="1" dirty="0"/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14" y="785231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opwatch Clip Art at Clker.com - vector clip art online, royalty ...">
            <a:extLst>
              <a:ext uri="{FF2B5EF4-FFF2-40B4-BE49-F238E27FC236}">
                <a16:creationId xmlns:a16="http://schemas.microsoft.com/office/drawing/2014/main" id="{C1E89FAD-32A1-488C-9A13-88E943CF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22">
            <a:off x="8112702" y="128139"/>
            <a:ext cx="693072" cy="9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-sit Images, Stock Photos &amp; Vectors | Shutterstock">
            <a:extLst>
              <a:ext uri="{FF2B5EF4-FFF2-40B4-BE49-F238E27FC236}">
                <a16:creationId xmlns:a16="http://schemas.microsoft.com/office/drawing/2014/main" id="{0BFBDCBE-3EAD-40A3-B9E4-CAB8FE476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3093" r="2852" b="12300"/>
          <a:stretch/>
        </p:blipFill>
        <p:spPr bwMode="auto">
          <a:xfrm>
            <a:off x="666803" y="1670651"/>
            <a:ext cx="3189642" cy="19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rkout for Cross-country Running – Men's Running UK">
            <a:extLst>
              <a:ext uri="{FF2B5EF4-FFF2-40B4-BE49-F238E27FC236}">
                <a16:creationId xmlns:a16="http://schemas.microsoft.com/office/drawing/2014/main" id="{943B88C9-3578-43B0-A717-87D05D86E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7" t="44215" r="17526"/>
          <a:stretch/>
        </p:blipFill>
        <p:spPr bwMode="auto">
          <a:xfrm>
            <a:off x="1195323" y="3849729"/>
            <a:ext cx="1963614" cy="17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#16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3360" y="5443797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 rot="16200000">
            <a:off x="2394083" y="3681565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CC864CB-A504-4270-9E72-3A9B2D812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911546"/>
                  </p:ext>
                </p:extLst>
              </p:nvPr>
            </p:nvGraphicFramePr>
            <p:xfrm>
              <a:off x="5514268" y="2959100"/>
              <a:ext cx="3299661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617889">
                      <a:extLst>
                        <a:ext uri="{9D8B030D-6E8A-4147-A177-3AD203B41FA5}">
                          <a16:colId xmlns:a16="http://schemas.microsoft.com/office/drawing/2014/main" val="2119908135"/>
                        </a:ext>
                      </a:extLst>
                    </a:gridCol>
                    <a:gridCol w="1681772">
                      <a:extLst>
                        <a:ext uri="{9D8B030D-6E8A-4147-A177-3AD203B41FA5}">
                          <a16:colId xmlns:a16="http://schemas.microsoft.com/office/drawing/2014/main" val="2312139158"/>
                        </a:ext>
                      </a:extLst>
                    </a:gridCol>
                  </a:tblGrid>
                  <a:tr h="289560"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/>
                            <a:t>Number of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GB" sz="1800" dirty="0"/>
                            <a:t> laps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4207354"/>
                      </a:ext>
                    </a:extLst>
                  </a:tr>
                  <a:tr h="24284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400" dirty="0"/>
                            <a:t>1</a:t>
                          </a:r>
                          <a:r>
                            <a:rPr lang="en-GB" sz="1400" baseline="30000" dirty="0"/>
                            <a:t>st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409644"/>
                      </a:ext>
                    </a:extLst>
                  </a:tr>
                  <a:tr h="221729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</a:t>
                          </a:r>
                          <a:r>
                            <a:rPr lang="en-GB" sz="1400" baseline="30000" dirty="0"/>
                            <a:t>nd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7333256"/>
                      </a:ext>
                    </a:extLst>
                  </a:tr>
                  <a:tr h="33274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3</a:t>
                          </a:r>
                          <a:r>
                            <a:rPr lang="en-GB" sz="1400" baseline="30000" dirty="0"/>
                            <a:t>rd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764793"/>
                      </a:ext>
                    </a:extLst>
                  </a:tr>
                  <a:tr h="33274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</a:t>
                          </a:r>
                          <a:r>
                            <a:rPr lang="en-GB" sz="1400" baseline="30000" dirty="0"/>
                            <a:t>th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4292017"/>
                      </a:ext>
                    </a:extLst>
                  </a:tr>
                  <a:tr h="33274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5</a:t>
                          </a:r>
                          <a:r>
                            <a:rPr lang="en-GB" sz="1400" baseline="30000" dirty="0"/>
                            <a:t>th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564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CC864CB-A504-4270-9E72-3A9B2D812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911546"/>
                  </p:ext>
                </p:extLst>
              </p:nvPr>
            </p:nvGraphicFramePr>
            <p:xfrm>
              <a:off x="5514268" y="2959100"/>
              <a:ext cx="3299661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617889">
                      <a:extLst>
                        <a:ext uri="{9D8B030D-6E8A-4147-A177-3AD203B41FA5}">
                          <a16:colId xmlns:a16="http://schemas.microsoft.com/office/drawing/2014/main" val="2119908135"/>
                        </a:ext>
                      </a:extLst>
                    </a:gridCol>
                    <a:gridCol w="1681772">
                      <a:extLst>
                        <a:ext uri="{9D8B030D-6E8A-4147-A177-3AD203B41FA5}">
                          <a16:colId xmlns:a16="http://schemas.microsoft.com/office/drawing/2014/main" val="2312139158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" t="-8333" r="-369" b="-50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42073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400" dirty="0"/>
                            <a:t>1</a:t>
                          </a:r>
                          <a:r>
                            <a:rPr lang="en-GB" sz="1400" baseline="30000" dirty="0"/>
                            <a:t>st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4096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</a:t>
                          </a:r>
                          <a:r>
                            <a:rPr lang="en-GB" sz="1400" baseline="30000" dirty="0"/>
                            <a:t>nd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73332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3</a:t>
                          </a:r>
                          <a:r>
                            <a:rPr lang="en-GB" sz="1400" baseline="30000" dirty="0"/>
                            <a:t>rd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67647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4</a:t>
                          </a:r>
                          <a:r>
                            <a:rPr lang="en-GB" sz="1400" baseline="30000" dirty="0"/>
                            <a:t>th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42920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5</a:t>
                          </a:r>
                          <a:r>
                            <a:rPr lang="en-GB" sz="1400" baseline="30000" dirty="0"/>
                            <a:t>th</a:t>
                          </a:r>
                          <a:r>
                            <a:rPr lang="en-GB" sz="1400" dirty="0"/>
                            <a:t> Attempt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5644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0B5D87-1B2D-4B7E-A860-E46BDE612300}"/>
                  </a:ext>
                </a:extLst>
              </p:cNvPr>
              <p:cNvSpPr txBox="1"/>
              <p:nvPr/>
            </p:nvSpPr>
            <p:spPr>
              <a:xfrm>
                <a:off x="4787153" y="87177"/>
                <a:ext cx="4255990" cy="1508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The skill: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  <m:r>
                      <a:rPr lang="en-GB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𝑩𝒂𝒍𝒂𝒏𝒄𝒆</m:t>
                    </m:r>
                  </m:oMath>
                </a14:m>
                <a:endParaRPr lang="en-GB" sz="2200" b="1" dirty="0">
                  <a:latin typeface="+mj-lt"/>
                </a:endParaRPr>
              </a:p>
              <a:p>
                <a:pPr marL="342900" indent="-342900">
                  <a:buAutoNum type="arabicPeriod"/>
                </a:pPr>
                <a:r>
                  <a:rPr lang="en-GB" sz="1400" dirty="0"/>
                  <a:t>Set up two cones/objects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GB" sz="1400" dirty="0"/>
                  <a:t>Choose a bat and ball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GB" sz="1400" dirty="0"/>
                  <a:t>Whilst balancing ball, complete figures                    of 8s around cones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GB" sz="1400" dirty="0"/>
                  <a:t>Record your score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0B5D87-1B2D-4B7E-A860-E46BDE612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153" y="87177"/>
                <a:ext cx="4255990" cy="1508105"/>
              </a:xfrm>
              <a:prstGeom prst="rect">
                <a:avLst/>
              </a:prstGeom>
              <a:blipFill>
                <a:blip r:embed="rId4"/>
                <a:stretch>
                  <a:fillRect l="-1567" t="-1587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397981" y="2158072"/>
            <a:ext cx="353223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Attempts | Record your laps | </a:t>
            </a:r>
          </a:p>
          <a:p>
            <a:pPr algn="ctr"/>
            <a:r>
              <a:rPr lang="en-GB" sz="1400" dirty="0"/>
              <a:t>What is your best day?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>
            <a:off x="-392439" y="3556759"/>
            <a:ext cx="5412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295830" y="4132592"/>
            <a:ext cx="401625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Record your scores| Who wins?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A177AB6-611D-4011-9FF2-00E6E97FC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538188"/>
                  </p:ext>
                </p:extLst>
              </p:nvPr>
            </p:nvGraphicFramePr>
            <p:xfrm>
              <a:off x="291027" y="4544274"/>
              <a:ext cx="4021053" cy="10363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205170">
                      <a:extLst>
                        <a:ext uri="{9D8B030D-6E8A-4147-A177-3AD203B41FA5}">
                          <a16:colId xmlns:a16="http://schemas.microsoft.com/office/drawing/2014/main" val="2119908135"/>
                        </a:ext>
                      </a:extLst>
                    </a:gridCol>
                    <a:gridCol w="898989">
                      <a:extLst>
                        <a:ext uri="{9D8B030D-6E8A-4147-A177-3AD203B41FA5}">
                          <a16:colId xmlns:a16="http://schemas.microsoft.com/office/drawing/2014/main" val="2312139158"/>
                        </a:ext>
                      </a:extLst>
                    </a:gridCol>
                    <a:gridCol w="1091194">
                      <a:extLst>
                        <a:ext uri="{9D8B030D-6E8A-4147-A177-3AD203B41FA5}">
                          <a16:colId xmlns:a16="http://schemas.microsoft.com/office/drawing/2014/main" val="1884615692"/>
                        </a:ext>
                      </a:extLst>
                    </a:gridCol>
                    <a:gridCol w="825700">
                      <a:extLst>
                        <a:ext uri="{9D8B030D-6E8A-4147-A177-3AD203B41FA5}">
                          <a16:colId xmlns:a16="http://schemas.microsoft.com/office/drawing/2014/main" val="4269532852"/>
                        </a:ext>
                      </a:extLst>
                    </a:gridCol>
                  </a:tblGrid>
                  <a:tr h="35573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Player 1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Score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Player 2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Score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Winner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4207354"/>
                      </a:ext>
                    </a:extLst>
                  </a:tr>
                  <a:tr h="498034"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600" b="0" i="0" dirty="0"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laps</m:t>
                                </m:r>
                              </m:oMath>
                            </m:oMathPara>
                          </a14:m>
                          <a:endParaRPr lang="en-GB" sz="1600" i="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4096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A177AB6-611D-4011-9FF2-00E6E97FC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538188"/>
                  </p:ext>
                </p:extLst>
              </p:nvPr>
            </p:nvGraphicFramePr>
            <p:xfrm>
              <a:off x="291027" y="4544274"/>
              <a:ext cx="4021053" cy="103632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205170">
                      <a:extLst>
                        <a:ext uri="{9D8B030D-6E8A-4147-A177-3AD203B41FA5}">
                          <a16:colId xmlns:a16="http://schemas.microsoft.com/office/drawing/2014/main" val="2119908135"/>
                        </a:ext>
                      </a:extLst>
                    </a:gridCol>
                    <a:gridCol w="898989">
                      <a:extLst>
                        <a:ext uri="{9D8B030D-6E8A-4147-A177-3AD203B41FA5}">
                          <a16:colId xmlns:a16="http://schemas.microsoft.com/office/drawing/2014/main" val="2312139158"/>
                        </a:ext>
                      </a:extLst>
                    </a:gridCol>
                    <a:gridCol w="1091194">
                      <a:extLst>
                        <a:ext uri="{9D8B030D-6E8A-4147-A177-3AD203B41FA5}">
                          <a16:colId xmlns:a16="http://schemas.microsoft.com/office/drawing/2014/main" val="1884615692"/>
                        </a:ext>
                      </a:extLst>
                    </a:gridCol>
                    <a:gridCol w="825700">
                      <a:extLst>
                        <a:ext uri="{9D8B030D-6E8A-4147-A177-3AD203B41FA5}">
                          <a16:colId xmlns:a16="http://schemas.microsoft.com/office/drawing/2014/main" val="42695328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Player 1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Score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Player 2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Score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Winner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42073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" t="-79167" r="-234848" b="-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4096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6" y="673662"/>
            <a:ext cx="296748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  <a:r>
              <a:rPr lang="en-GB" sz="2400" b="1" dirty="0"/>
              <a:t>Balance </a:t>
            </a:r>
          </a:p>
          <a:p>
            <a:pPr algn="ctr"/>
            <a:r>
              <a:rPr lang="en-GB" sz="2400" b="1" dirty="0"/>
              <a:t>and agility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14" y="785231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ree-Speed Cardio - Experience Life">
            <a:extLst>
              <a:ext uri="{FF2B5EF4-FFF2-40B4-BE49-F238E27FC236}">
                <a16:creationId xmlns:a16="http://schemas.microsoft.com/office/drawing/2014/main" id="{E3E2A06A-47DD-4BC7-AA61-6EEE769A0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5"/>
          <a:stretch/>
        </p:blipFill>
        <p:spPr bwMode="auto">
          <a:xfrm>
            <a:off x="1754480" y="1938113"/>
            <a:ext cx="2901946" cy="9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anbag Balancing on Racket Y1 Multiskills Bat and Ball Lesson 1 ...">
            <a:extLst>
              <a:ext uri="{FF2B5EF4-FFF2-40B4-BE49-F238E27FC236}">
                <a16:creationId xmlns:a16="http://schemas.microsoft.com/office/drawing/2014/main" id="{E36486E5-504C-48D2-9B72-33D3A683D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5" b="10237"/>
          <a:stretch/>
        </p:blipFill>
        <p:spPr bwMode="auto">
          <a:xfrm>
            <a:off x="7390915" y="225726"/>
            <a:ext cx="1603818" cy="9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59E99-308E-491E-81E8-6D6A6B1AD6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932" y="1604585"/>
            <a:ext cx="1150375" cy="1630195"/>
          </a:xfrm>
          <a:prstGeom prst="rect">
            <a:avLst/>
          </a:prstGeom>
        </p:spPr>
      </p:pic>
      <p:pic>
        <p:nvPicPr>
          <p:cNvPr id="1034" name="Picture 10" descr="Plus Sign Icon - Free vector graphic on Pixabay">
            <a:extLst>
              <a:ext uri="{FF2B5EF4-FFF2-40B4-BE49-F238E27FC236}">
                <a16:creationId xmlns:a16="http://schemas.microsoft.com/office/drawing/2014/main" id="{CE815593-D6F1-4797-83CA-FF64E130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75" y="2010581"/>
            <a:ext cx="442969" cy="4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7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/>
                <a:solidFill>
                  <a:schemeClr val="accent3"/>
                </a:solidFill>
              </a:rPr>
              <a:t>Skills Challenge #17</a:t>
            </a:r>
            <a:br>
              <a:rPr lang="en-US" sz="3200" dirty="0">
                <a:ln/>
                <a:solidFill>
                  <a:schemeClr val="accent3"/>
                </a:solidFill>
              </a:rPr>
            </a:br>
            <a:r>
              <a:rPr lang="en-US" sz="3200" dirty="0">
                <a:ln/>
                <a:solidFill>
                  <a:schemeClr val="accent3"/>
                </a:solidFill>
              </a:rPr>
              <a:t>Crunch time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#17 Focus: </a:t>
            </a:r>
            <a:r>
              <a:rPr lang="en-GB" sz="1600" b="1" dirty="0"/>
              <a:t>Strength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#17 – Crunch time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From starting potion| Complete as many correct sit up as you can in 90 seconds| Record your score</a:t>
            </a:r>
          </a:p>
          <a:p>
            <a:endParaRPr lang="en-GB" sz="1600" dirty="0"/>
          </a:p>
          <a:p>
            <a:r>
              <a:rPr lang="en-GB" sz="1600" dirty="0"/>
              <a:t>Personal Best: Try to get your best score over 5 days</a:t>
            </a:r>
          </a:p>
          <a:p>
            <a:r>
              <a:rPr lang="en-GB" sz="1600" dirty="0"/>
              <a:t>Vs : Play against someone, best score wins, best of three</a:t>
            </a:r>
          </a:p>
          <a:p>
            <a:endParaRPr lang="en-GB" sz="1600" dirty="0"/>
          </a:p>
          <a:p>
            <a:r>
              <a:rPr lang="en-GB" sz="1600" dirty="0"/>
              <a:t>Hold weights to increase challenge</a:t>
            </a:r>
          </a:p>
          <a:p>
            <a:r>
              <a:rPr lang="en-GB" sz="1600" dirty="0"/>
              <a:t>Reduce the time to make the challenge easier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3C7324B-C290-E146-814E-4A226262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3814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#17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37502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622036" y="1615531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579653" y="118962"/>
            <a:ext cx="441360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Crunch time</a:t>
            </a:r>
          </a:p>
          <a:p>
            <a:r>
              <a:rPr lang="en-GB" sz="1400" dirty="0"/>
              <a:t>1. From sit up position </a:t>
            </a:r>
          </a:p>
          <a:p>
            <a:r>
              <a:rPr lang="en-GB" sz="1400" dirty="0"/>
              <a:t>2. Complete as many Sit ups as you can</a:t>
            </a:r>
          </a:p>
          <a:p>
            <a:r>
              <a:rPr lang="en-GB" sz="1400" dirty="0"/>
              <a:t>3. In 90 seconds</a:t>
            </a:r>
          </a:p>
          <a:p>
            <a:r>
              <a:rPr lang="en-GB" sz="1400" dirty="0"/>
              <a:t>4. Record your score</a:t>
            </a:r>
            <a:endParaRPr lang="en-GB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788593" y="4321836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3662"/>
            <a:ext cx="33601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</a:p>
          <a:p>
            <a:pPr algn="ctr"/>
            <a:r>
              <a:rPr lang="en-GB" sz="2400" b="1" dirty="0"/>
              <a:t>Strength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11" y="695732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364A79-3AAB-4C9F-AB6A-1D82C084E397}"/>
              </a:ext>
            </a:extLst>
          </p:cNvPr>
          <p:cNvSpPr txBox="1"/>
          <p:nvPr/>
        </p:nvSpPr>
        <p:spPr>
          <a:xfrm>
            <a:off x="4813559" y="3623167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Best of three|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700173-5FD9-4F8E-8812-DE17D9DBC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82708"/>
              </p:ext>
            </p:extLst>
          </p:nvPr>
        </p:nvGraphicFramePr>
        <p:xfrm>
          <a:off x="4764701" y="4288739"/>
          <a:ext cx="4196378" cy="13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261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4328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138772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61702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246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</a:t>
                      </a:r>
                      <a:r>
                        <a:rPr lang="en-GB" sz="1200" dirty="0"/>
                        <a:t>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46406"/>
                  </a:ext>
                </a:extLst>
              </a:tr>
            </a:tbl>
          </a:graphicData>
        </a:graphic>
      </p:graphicFrame>
      <p:sp>
        <p:nvSpPr>
          <p:cNvPr id="28" name="AutoShape 4" descr="https://image.flaticon.com/icons/svg/2910/2910785.svg">
            <a:extLst>
              <a:ext uri="{FF2B5EF4-FFF2-40B4-BE49-F238E27FC236}">
                <a16:creationId xmlns:a16="http://schemas.microsoft.com/office/drawing/2014/main" id="{1CD583F8-0B3B-4702-B982-1DA119B09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1126" y="4136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81CF49-3FC8-4FEC-B4C4-2C99C5CD172B}"/>
              </a:ext>
            </a:extLst>
          </p:cNvPr>
          <p:cNvSpPr txBox="1"/>
          <p:nvPr/>
        </p:nvSpPr>
        <p:spPr>
          <a:xfrm>
            <a:off x="380177" y="2070606"/>
            <a:ext cx="3408186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Days | 90 Seconds| </a:t>
            </a:r>
          </a:p>
          <a:p>
            <a:pPr algn="ctr"/>
            <a:r>
              <a:rPr lang="en-GB" sz="1400" dirty="0"/>
              <a:t>Record your scores |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pic>
        <p:nvPicPr>
          <p:cNvPr id="24" name="Picture 4" descr="Stopwatch Clip Art at Clker.com - vector clip art online, royalty ...">
            <a:extLst>
              <a:ext uri="{FF2B5EF4-FFF2-40B4-BE49-F238E27FC236}">
                <a16:creationId xmlns:a16="http://schemas.microsoft.com/office/drawing/2014/main" id="{29ADE820-13A2-4243-ADF2-FC2C2254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22">
            <a:off x="8022227" y="209811"/>
            <a:ext cx="795198" cy="10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xercise Sit Up Clip Art">
            <a:extLst>
              <a:ext uri="{FF2B5EF4-FFF2-40B4-BE49-F238E27FC236}">
                <a16:creationId xmlns:a16="http://schemas.microsoft.com/office/drawing/2014/main" id="{4997880D-DC65-4A25-BA91-CE56881E5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9136" r="13605" b="8155"/>
          <a:stretch/>
        </p:blipFill>
        <p:spPr bwMode="auto">
          <a:xfrm>
            <a:off x="5706762" y="1488653"/>
            <a:ext cx="2312256" cy="189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D0B152D-7DBA-43A4-80AA-A4D0E551C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05375"/>
              </p:ext>
            </p:extLst>
          </p:nvPr>
        </p:nvGraphicFramePr>
        <p:xfrm>
          <a:off x="473890" y="2974640"/>
          <a:ext cx="3299661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Number of</a:t>
                      </a:r>
                      <a:r>
                        <a:rPr lang="en-GB" sz="1800" baseline="0" dirty="0"/>
                        <a:t> Sit Ups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4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solidFill>
                  <a:schemeClr val="accent3"/>
                </a:solidFill>
              </a:rPr>
              <a:t>Skills Challenge #18</a:t>
            </a:r>
            <a:br>
              <a:rPr lang="en-US" dirty="0">
                <a:ln/>
                <a:solidFill>
                  <a:schemeClr val="accent3"/>
                </a:solidFill>
              </a:rPr>
            </a:br>
            <a:r>
              <a:rPr lang="en-US" sz="3100" dirty="0">
                <a:ln/>
                <a:solidFill>
                  <a:schemeClr val="accent3"/>
                </a:solidFill>
              </a:rPr>
              <a:t>Target Strike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#18 Focus: </a:t>
            </a:r>
            <a:r>
              <a:rPr lang="en-GB" sz="1600" b="1" dirty="0"/>
              <a:t>Hand eye coordination – Accuracy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Skills Challenge #18 – Target strike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Set up a target (cone, stump, post)| Agree a distance away from the target | Using a ball (Tennis balls or bean bags) | Throw ball to hit target | Record your score out of 5 attempts.</a:t>
            </a:r>
          </a:p>
          <a:p>
            <a:endParaRPr lang="en-GB" sz="1600" dirty="0"/>
          </a:p>
          <a:p>
            <a:r>
              <a:rPr lang="en-GB" sz="1600" dirty="0"/>
              <a:t>Personal Best: Try to get your best score out of 5 attempts</a:t>
            </a:r>
          </a:p>
          <a:p>
            <a:r>
              <a:rPr lang="en-GB" sz="1600" dirty="0"/>
              <a:t>Vs: Play against someone, best score, best of three wins</a:t>
            </a:r>
          </a:p>
          <a:p>
            <a:endParaRPr lang="en-GB" sz="1600" dirty="0"/>
          </a:p>
          <a:p>
            <a:r>
              <a:rPr lang="en-GB" sz="1600" dirty="0"/>
              <a:t>For extra challenge | Change the distance from target | Reduce target size|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DC60E00-01E8-B440-A7CB-505DA04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53080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04800" y="-2642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>
                <a:ln/>
                <a:solidFill>
                  <a:schemeClr val="accent3"/>
                </a:solidFill>
              </a:rPr>
              <a:t>Skills Challenge #18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2465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761562" y="1815119"/>
            <a:ext cx="54126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238992" y="78378"/>
            <a:ext cx="4749021" cy="1508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The skill: Target Strike</a:t>
            </a:r>
          </a:p>
          <a:p>
            <a:pPr marL="342900" indent="-342900">
              <a:buAutoNum type="arabicPeriod"/>
            </a:pPr>
            <a:r>
              <a:rPr lang="en-GB" sz="1600" dirty="0"/>
              <a:t>Set up a target (cone or stump)</a:t>
            </a:r>
          </a:p>
          <a:p>
            <a:pPr marL="342900" indent="-342900">
              <a:buAutoNum type="arabicPeriod"/>
            </a:pPr>
            <a:r>
              <a:rPr lang="en-GB" sz="1600" dirty="0"/>
              <a:t>Decide a distance away from the target</a:t>
            </a:r>
          </a:p>
          <a:p>
            <a:pPr marL="342900" indent="-342900">
              <a:buAutoNum type="arabicPeriod"/>
            </a:pPr>
            <a:r>
              <a:rPr lang="en-GB" sz="1600" dirty="0"/>
              <a:t>5 attempts to hit target</a:t>
            </a:r>
          </a:p>
          <a:p>
            <a:pPr marL="342900" indent="-342900">
              <a:buAutoNum type="arabicPeriod"/>
            </a:pPr>
            <a:r>
              <a:rPr lang="en-GB" sz="1600" dirty="0"/>
              <a:t>Record your score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>
            <a:off x="3830361" y="1709781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701092" y="2225680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3 attempts each 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76474"/>
              </p:ext>
            </p:extLst>
          </p:nvPr>
        </p:nvGraphicFramePr>
        <p:xfrm>
          <a:off x="4710556" y="2863368"/>
          <a:ext cx="4089199" cy="18555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42438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71773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12229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1052694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3628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Player 1</a:t>
                      </a:r>
                    </a:p>
                    <a:p>
                      <a:pPr algn="ctr"/>
                      <a:r>
                        <a:rPr lang="en-GB" sz="1400" dirty="0"/>
                        <a:t>Score 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Player 2</a:t>
                      </a:r>
                    </a:p>
                    <a:p>
                      <a:pPr algn="ctr"/>
                      <a:r>
                        <a:rPr lang="en-GB" sz="1400" dirty="0"/>
                        <a:t>Score 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 </a:t>
                      </a:r>
                      <a:r>
                        <a:rPr lang="en-GB" sz="1200" dirty="0"/>
                        <a:t>Attempt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2294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Attempt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8607"/>
            <a:ext cx="356351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</a:t>
            </a:r>
          </a:p>
          <a:p>
            <a:pPr algn="ctr"/>
            <a:r>
              <a:rPr lang="en-GB" sz="1600" b="1" dirty="0"/>
              <a:t>Hand Eye</a:t>
            </a:r>
          </a:p>
          <a:p>
            <a:pPr algn="ctr"/>
            <a:r>
              <a:rPr lang="en-GB" sz="1600" b="1" dirty="0"/>
              <a:t>Coordination – Accuracy   </a:t>
            </a:r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90" y="678607"/>
            <a:ext cx="840889" cy="8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5AC659-550C-4B7D-868A-75F16AF69B8F}"/>
              </a:ext>
            </a:extLst>
          </p:cNvPr>
          <p:cNvSpPr txBox="1"/>
          <p:nvPr/>
        </p:nvSpPr>
        <p:spPr>
          <a:xfrm>
            <a:off x="732891" y="2354007"/>
            <a:ext cx="257302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Attempts | Record your scores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35E8BE1-9330-439A-AFAA-6ADE24C44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90587"/>
              </p:ext>
            </p:extLst>
          </p:nvPr>
        </p:nvGraphicFramePr>
        <p:xfrm>
          <a:off x="882520" y="3057488"/>
          <a:ext cx="2273771" cy="220869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5595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3798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Score out of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 </a:t>
                      </a:r>
                      <a:r>
                        <a:rPr lang="en-GB" sz="1200" dirty="0"/>
                        <a:t>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Attempt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4</a:t>
                      </a:r>
                      <a:r>
                        <a:rPr lang="en-GB" sz="1200" baseline="30000" dirty="0"/>
                        <a:t>th</a:t>
                      </a:r>
                      <a:r>
                        <a:rPr lang="en-GB" sz="12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8927"/>
                  </a:ext>
                </a:extLst>
              </a:tr>
              <a:tr h="3073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5</a:t>
                      </a:r>
                      <a:r>
                        <a:rPr lang="en-GB" sz="1200" baseline="30000" dirty="0"/>
                        <a:t>th</a:t>
                      </a:r>
                      <a:r>
                        <a:rPr lang="en-GB" sz="12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53645"/>
                  </a:ext>
                </a:extLst>
              </a:tr>
            </a:tbl>
          </a:graphicData>
        </a:graphic>
      </p:graphicFrame>
      <p:pic>
        <p:nvPicPr>
          <p:cNvPr id="3076" name="Picture 4" descr="Cricket - Cricket Stump Icon Png Clipart - Full Size Clipart ...">
            <a:extLst>
              <a:ext uri="{FF2B5EF4-FFF2-40B4-BE49-F238E27FC236}">
                <a16:creationId xmlns:a16="http://schemas.microsoft.com/office/drawing/2014/main" id="{23AC9944-FA90-44E6-B60D-FC2574E4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65" y="627121"/>
            <a:ext cx="804352" cy="9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uncing Tennis Ball Royalty Free Cliparts, Vectors, And Stock ...">
            <a:extLst>
              <a:ext uri="{FF2B5EF4-FFF2-40B4-BE49-F238E27FC236}">
                <a16:creationId xmlns:a16="http://schemas.microsoft.com/office/drawing/2014/main" id="{4FC073E7-300E-4ADA-973F-40DFCF074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25080" b="22059"/>
          <a:stretch/>
        </p:blipFill>
        <p:spPr bwMode="auto">
          <a:xfrm>
            <a:off x="5976440" y="5208208"/>
            <a:ext cx="1120453" cy="6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or cone | Free Silhouette Vector | silhouetteAC">
            <a:extLst>
              <a:ext uri="{FF2B5EF4-FFF2-40B4-BE49-F238E27FC236}">
                <a16:creationId xmlns:a16="http://schemas.microsoft.com/office/drawing/2014/main" id="{15DF0362-552B-4087-90B4-1000A58BE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t="7678" r="15317" b="4303"/>
          <a:stretch/>
        </p:blipFill>
        <p:spPr bwMode="auto">
          <a:xfrm>
            <a:off x="7164266" y="4896799"/>
            <a:ext cx="683044" cy="10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3" y="-77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n/>
                <a:solidFill>
                  <a:schemeClr val="accent3"/>
                </a:solidFill>
              </a:rPr>
              <a:t>Skills Challenge #19</a:t>
            </a:r>
            <a:br>
              <a:rPr lang="en-US" sz="3600" dirty="0">
                <a:ln/>
                <a:solidFill>
                  <a:schemeClr val="accent3"/>
                </a:solidFill>
              </a:rPr>
            </a:br>
            <a:r>
              <a:rPr lang="en-US" sz="2400" dirty="0">
                <a:ln/>
                <a:solidFill>
                  <a:schemeClr val="accent3"/>
                </a:solidFill>
              </a:rPr>
              <a:t>Shuttle Speed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#19 Focus: </a:t>
            </a:r>
            <a:r>
              <a:rPr lang="en-GB" sz="1600" b="1" dirty="0"/>
              <a:t>Speed and agility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Skills Challenge #19 – Shuttle Speed</a:t>
            </a:r>
          </a:p>
          <a:p>
            <a:r>
              <a:rPr lang="en-GB" sz="1400" dirty="0"/>
              <a:t>The rules: </a:t>
            </a:r>
          </a:p>
          <a:p>
            <a:r>
              <a:rPr lang="en-GB" sz="1400" dirty="0"/>
              <a:t>Set up 5 markers different distances apart| Sprint to each marker and back to start in turn | Time yourself| Record your time</a:t>
            </a:r>
          </a:p>
          <a:p>
            <a:endParaRPr lang="en-GB" sz="1400" dirty="0"/>
          </a:p>
          <a:p>
            <a:r>
              <a:rPr lang="en-GB" sz="1400" dirty="0"/>
              <a:t>Personal Best: Try to get your quickest time in 3 attempts </a:t>
            </a:r>
          </a:p>
          <a:p>
            <a:r>
              <a:rPr lang="en-GB" sz="1400" dirty="0"/>
              <a:t>Vs: Play against someone, best of three wins</a:t>
            </a:r>
          </a:p>
          <a:p>
            <a:endParaRPr lang="en-GB" sz="1400" dirty="0"/>
          </a:p>
          <a:p>
            <a:r>
              <a:rPr lang="en-GB" sz="1400" dirty="0"/>
              <a:t>Use cones or household objects to make your course</a:t>
            </a:r>
          </a:p>
          <a:p>
            <a:r>
              <a:rPr lang="en-GB" sz="1400" dirty="0"/>
              <a:t>Change the distance of markers to add extra challenge | Add hurdles to improve agility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DC60E00-01E8-B440-A7CB-505DA04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24922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>
                <a:ln/>
                <a:solidFill>
                  <a:schemeClr val="accent3"/>
                </a:solidFill>
              </a:rPr>
              <a:t>Skills Challenge #19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2465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502658" y="1946346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37980"/>
              </p:ext>
            </p:extLst>
          </p:nvPr>
        </p:nvGraphicFramePr>
        <p:xfrm>
          <a:off x="833717" y="3227959"/>
          <a:ext cx="2839868" cy="22286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64694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475174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6877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Shuttle Speed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Attempt 1: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Attempt 2: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Attempt 3: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372983" y="87177"/>
            <a:ext cx="4670160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skill: Shuttle speed</a:t>
            </a:r>
          </a:p>
          <a:p>
            <a:pPr marL="342900" indent="-342900">
              <a:buAutoNum type="arabicPeriod"/>
            </a:pPr>
            <a:r>
              <a:rPr lang="en-GB" sz="1400" dirty="0"/>
              <a:t>Set out a 5 marker course</a:t>
            </a:r>
          </a:p>
          <a:p>
            <a:pPr marL="342900" indent="-342900">
              <a:buAutoNum type="arabicPeriod"/>
            </a:pPr>
            <a:r>
              <a:rPr lang="en-GB" sz="1400" dirty="0"/>
              <a:t>Sprint to each marker and back</a:t>
            </a:r>
          </a:p>
          <a:p>
            <a:pPr marL="342900" indent="-342900">
              <a:buAutoNum type="arabicPeriod"/>
            </a:pPr>
            <a:r>
              <a:rPr lang="en-GB" sz="1400" dirty="0"/>
              <a:t>Time yourself</a:t>
            </a:r>
          </a:p>
          <a:p>
            <a:pPr marL="342900" indent="-342900">
              <a:buAutoNum type="arabicPeriod"/>
            </a:pPr>
            <a:r>
              <a:rPr lang="en-GB" sz="1400" dirty="0"/>
              <a:t>Record your times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27360" y="2577170"/>
            <a:ext cx="340818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Attempts| Record your scores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2720851" y="4366909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5944360" y="3552466"/>
            <a:ext cx="282527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270565" y="657975"/>
            <a:ext cx="353226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	</a:t>
            </a:r>
            <a:r>
              <a:rPr lang="en-GB" sz="2000" b="1" dirty="0"/>
              <a:t>Speed </a:t>
            </a:r>
          </a:p>
          <a:p>
            <a:r>
              <a:rPr lang="en-GB" sz="2000" b="1" dirty="0"/>
              <a:t>		and Agility </a:t>
            </a:r>
            <a:endParaRPr lang="en-GB" sz="1600" b="1" dirty="0"/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36" y="676060"/>
            <a:ext cx="645560" cy="6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D9F5A25-9346-4146-98D8-F8019583A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83031"/>
              </p:ext>
            </p:extLst>
          </p:nvPr>
        </p:nvGraphicFramePr>
        <p:xfrm>
          <a:off x="5833977" y="4246945"/>
          <a:ext cx="3209166" cy="16187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696920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83926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39264">
                  <a:extLst>
                    <a:ext uri="{9D8B030D-6E8A-4147-A177-3AD203B41FA5}">
                      <a16:colId xmlns:a16="http://schemas.microsoft.com/office/drawing/2014/main" val="3744270351"/>
                    </a:ext>
                  </a:extLst>
                </a:gridCol>
              </a:tblGrid>
              <a:tr h="7141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Shuttle Speed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Player 1: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Player 2: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</a:tbl>
          </a:graphicData>
        </a:graphic>
      </p:graphicFrame>
      <p:pic>
        <p:nvPicPr>
          <p:cNvPr id="4100" name="Picture 4" descr="Dashboard Page Speed Website - Car Speed Icon Png, Transparent Png ...">
            <a:extLst>
              <a:ext uri="{FF2B5EF4-FFF2-40B4-BE49-F238E27FC236}">
                <a16:creationId xmlns:a16="http://schemas.microsoft.com/office/drawing/2014/main" id="{02F67071-AB7F-410C-9986-DE289AB4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89" y="94602"/>
            <a:ext cx="1296644" cy="12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huttle Runs No Runners Y6 Striking and Fielding Cricket PE KS2 ...">
            <a:extLst>
              <a:ext uri="{FF2B5EF4-FFF2-40B4-BE49-F238E27FC236}">
                <a16:creationId xmlns:a16="http://schemas.microsoft.com/office/drawing/2014/main" id="{78FFB2D7-4EBA-4387-A9EF-306ADAED1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54" y="1310521"/>
            <a:ext cx="4271261" cy="21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59330-9D6B-4B16-BE3E-CFCF17DA0D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704"/>
          <a:stretch/>
        </p:blipFill>
        <p:spPr>
          <a:xfrm>
            <a:off x="7720498" y="3058618"/>
            <a:ext cx="1188848" cy="3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3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/>
                <a:solidFill>
                  <a:schemeClr val="accent3"/>
                </a:solidFill>
              </a:rPr>
              <a:t>Skills Challenge #20</a:t>
            </a:r>
            <a:br>
              <a:rPr lang="en-US" sz="3200" dirty="0">
                <a:ln/>
                <a:solidFill>
                  <a:schemeClr val="accent3"/>
                </a:solidFill>
              </a:rPr>
            </a:br>
            <a:r>
              <a:rPr lang="en-US" sz="3200" dirty="0">
                <a:ln/>
                <a:solidFill>
                  <a:schemeClr val="accent3"/>
                </a:solidFill>
              </a:rPr>
              <a:t>V Sit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#20 Focus: </a:t>
            </a:r>
            <a:r>
              <a:rPr lang="en-GB" sz="1600" b="1" dirty="0"/>
              <a:t>Strength 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#20 –V Sit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From V sit position| Hold the correct position as long as possible| Record your time each day | Do you improve?</a:t>
            </a:r>
          </a:p>
          <a:p>
            <a:endParaRPr lang="en-GB" sz="1600" dirty="0"/>
          </a:p>
          <a:p>
            <a:r>
              <a:rPr lang="en-GB" sz="1600" dirty="0"/>
              <a:t>Personal Best: Try to get your longest time over 5 days </a:t>
            </a:r>
          </a:p>
          <a:p>
            <a:r>
              <a:rPr lang="en-GB" sz="1600" dirty="0"/>
              <a:t>Vs: Play against someone, longest time wins</a:t>
            </a:r>
          </a:p>
          <a:p>
            <a:endParaRPr lang="en-GB" sz="1600" dirty="0"/>
          </a:p>
          <a:p>
            <a:r>
              <a:rPr lang="en-GB" sz="1600" dirty="0"/>
              <a:t>For extra challenge, research and try other sitting </a:t>
            </a:r>
            <a:r>
              <a:rPr lang="en-GB" sz="1600" dirty="0" err="1"/>
              <a:t>postions</a:t>
            </a:r>
            <a:r>
              <a:rPr lang="en-GB" sz="1600" dirty="0"/>
              <a:t>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AFA13BD-18EB-9F49-BE47-424EE969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145299406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1484</Words>
  <Application>Microsoft Macintosh PowerPoint</Application>
  <PresentationFormat>On-screen Show (4:3)</PresentationFormat>
  <Paragraphs>209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Book</vt:lpstr>
      <vt:lpstr>Avenir Roman</vt:lpstr>
      <vt:lpstr>Calibri</vt:lpstr>
      <vt:lpstr>Cambria Math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Skills Challenge #16 ∞Balance </vt:lpstr>
      <vt:lpstr>PowerPoint Presentation</vt:lpstr>
      <vt:lpstr>Skills Challenge #17 Crunch time</vt:lpstr>
      <vt:lpstr>PowerPoint Presentation</vt:lpstr>
      <vt:lpstr>Skills Challenge #18 Target Strike</vt:lpstr>
      <vt:lpstr>PowerPoint Presentation</vt:lpstr>
      <vt:lpstr>Skills Challenge #19 Shuttle Speed</vt:lpstr>
      <vt:lpstr>PowerPoint Presentation</vt:lpstr>
      <vt:lpstr>Skills Challenge #20 V Sit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192</cp:revision>
  <dcterms:created xsi:type="dcterms:W3CDTF">2016-08-20T10:37:20Z</dcterms:created>
  <dcterms:modified xsi:type="dcterms:W3CDTF">2020-06-12T06:12:21Z</dcterms:modified>
</cp:coreProperties>
</file>