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notesSlides/notesSlide1.xml" ContentType="application/vnd.openxmlformats-officedocument.presentationml.notesSlide+xml"/>
  <Override PartName="/ppt/tags/tag4.xml" ContentType="application/vnd.openxmlformats-officedocument.presentationml.tags+xml"/>
  <Override PartName="/ppt/notesSlides/notesSlide2.xml" ContentType="application/vnd.openxmlformats-officedocument.presentationml.notesSlide+xml"/>
  <Override PartName="/ppt/tags/tag5.xml" ContentType="application/vnd.openxmlformats-officedocument.presentationml.tags+xml"/>
  <Override PartName="/ppt/notesSlides/notesSlide3.xml" ContentType="application/vnd.openxmlformats-officedocument.presentationml.notesSlide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notesSlides/notesSlide4.xml" ContentType="application/vnd.openxmlformats-officedocument.presentationml.notesSlide+xml"/>
  <Override PartName="/ppt/tags/tag9.xml" ContentType="application/vnd.openxmlformats-officedocument.presentationml.tags+xml"/>
  <Override PartName="/ppt/notesSlides/notesSlide5.xml" ContentType="application/vnd.openxmlformats-officedocument.presentationml.notesSlide+xml"/>
  <Override PartName="/ppt/tags/tag10.xml" ContentType="application/vnd.openxmlformats-officedocument.presentationml.tags+xml"/>
  <Override PartName="/ppt/notesSlides/notesSlide6.xml" ContentType="application/vnd.openxmlformats-officedocument.presentationml.notesSlide+xml"/>
  <Override PartName="/ppt/tags/tag11.xml" ContentType="application/vnd.openxmlformats-officedocument.presentationml.tags+xml"/>
  <Override PartName="/ppt/notesSlides/notesSlide7.xml" ContentType="application/vnd.openxmlformats-officedocument.presentationml.notesSlide+xml"/>
  <Override PartName="/ppt/tags/tag12.xml" ContentType="application/vnd.openxmlformats-officedocument.presentationml.tags+xml"/>
  <Override PartName="/ppt/notesSlides/notesSlide8.xml" ContentType="application/vnd.openxmlformats-officedocument.presentationml.notesSlide+xml"/>
  <Override PartName="/ppt/tags/tag13.xml" ContentType="application/vnd.openxmlformats-officedocument.presentationml.tags+xml"/>
  <Override PartName="/ppt/notesSlides/notesSlide9.xml" ContentType="application/vnd.openxmlformats-officedocument.presentationml.notesSlide+xml"/>
  <Override PartName="/ppt/tags/tag14.xml" ContentType="application/vnd.openxmlformats-officedocument.presentationml.tags+xml"/>
  <Override PartName="/ppt/notesSlides/notesSlide10.xml" ContentType="application/vnd.openxmlformats-officedocument.presentationml.notesSlide+xml"/>
  <Override PartName="/ppt/tags/tag15.xml" ContentType="application/vnd.openxmlformats-officedocument.presentationml.tags+xml"/>
  <Override PartName="/ppt/notesSlides/notesSlide11.xml" ContentType="application/vnd.openxmlformats-officedocument.presentationml.notesSlide+xml"/>
  <Override PartName="/ppt/tags/tag16.xml" ContentType="application/vnd.openxmlformats-officedocument.presentationml.tags+xml"/>
  <Override PartName="/ppt/notesSlides/notesSlide12.xml" ContentType="application/vnd.openxmlformats-officedocument.presentationml.notesSlide+xml"/>
  <Override PartName="/ppt/tags/tag17.xml" ContentType="application/vnd.openxmlformats-officedocument.presentationml.tags+xml"/>
  <Override PartName="/ppt/notesSlides/notesSlide13.xml" ContentType="application/vnd.openxmlformats-officedocument.presentationml.notesSlide+xml"/>
  <Override PartName="/ppt/tags/tag18.xml" ContentType="application/vnd.openxmlformats-officedocument.presentationml.tags+xml"/>
  <Override PartName="/ppt/notesSlides/notesSlide14.xml" ContentType="application/vnd.openxmlformats-officedocument.presentationml.notesSlide+xml"/>
  <Override PartName="/ppt/tags/tag19.xml" ContentType="application/vnd.openxmlformats-officedocument.presentationml.tags+xml"/>
  <Override PartName="/ppt/notesSlides/notesSlide15.xml" ContentType="application/vnd.openxmlformats-officedocument.presentationml.notesSlide+xml"/>
  <Override PartName="/ppt/tags/tag20.xml" ContentType="application/vnd.openxmlformats-officedocument.presentationml.tags+xml"/>
  <Override PartName="/ppt/notesSlides/notesSlide16.xml" ContentType="application/vnd.openxmlformats-officedocument.presentationml.notesSlide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notesSlides/notesSlide17.xml" ContentType="application/vnd.openxmlformats-officedocument.presentationml.notesSlide+xml"/>
  <Override PartName="/ppt/tags/tag24.xml" ContentType="application/vnd.openxmlformats-officedocument.presentationml.tags+xml"/>
  <Override PartName="/ppt/notesSlides/notesSlide18.xml" ContentType="application/vnd.openxmlformats-officedocument.presentationml.notesSlide+xml"/>
  <Override PartName="/ppt/tags/tag25.xml" ContentType="application/vnd.openxmlformats-officedocument.presentationml.tags+xml"/>
  <Override PartName="/ppt/notesSlides/notesSlide19.xml" ContentType="application/vnd.openxmlformats-officedocument.presentationml.notesSlide+xml"/>
  <Override PartName="/ppt/tags/tag26.xml" ContentType="application/vnd.openxmlformats-officedocument.presentationml.tags+xml"/>
  <Override PartName="/ppt/notesSlides/notesSlide20.xml" ContentType="application/vnd.openxmlformats-officedocument.presentationml.notesSlide+xml"/>
  <Override PartName="/ppt/tags/tag27.xml" ContentType="application/vnd.openxmlformats-officedocument.presentationml.tags+xml"/>
  <Override PartName="/ppt/notesSlides/notesSlide21.xml" ContentType="application/vnd.openxmlformats-officedocument.presentationml.notesSlide+xml"/>
  <Override PartName="/ppt/tags/tag28.xml" ContentType="application/vnd.openxmlformats-officedocument.presentationml.tags+xml"/>
  <Override PartName="/ppt/notesSlides/notesSlide22.xml" ContentType="application/vnd.openxmlformats-officedocument.presentationml.notesSlide+xml"/>
  <Override PartName="/ppt/tags/tag29.xml" ContentType="application/vnd.openxmlformats-officedocument.presentationml.tags+xml"/>
  <Override PartName="/ppt/notesSlides/notesSlide23.xml" ContentType="application/vnd.openxmlformats-officedocument.presentationml.notesSlide+xml"/>
  <Override PartName="/ppt/tags/tag30.xml" ContentType="application/vnd.openxmlformats-officedocument.presentationml.tags+xml"/>
  <Override PartName="/ppt/notesSlides/notesSlide24.xml" ContentType="application/vnd.openxmlformats-officedocument.presentationml.notesSlide+xml"/>
  <Override PartName="/ppt/tags/tag31.xml" ContentType="application/vnd.openxmlformats-officedocument.presentationml.tags+xml"/>
  <Override PartName="/ppt/notesSlides/notesSlide25.xml" ContentType="application/vnd.openxmlformats-officedocument.presentationml.notesSlide+xml"/>
  <Override PartName="/ppt/tags/tag32.xml" ContentType="application/vnd.openxmlformats-officedocument.presentationml.tags+xml"/>
  <Override PartName="/ppt/notesSlides/notesSlide26.xml" ContentType="application/vnd.openxmlformats-officedocument.presentationml.notesSlide+xml"/>
  <Override PartName="/ppt/tags/tag33.xml" ContentType="application/vnd.openxmlformats-officedocument.presentationml.tags+xml"/>
  <Override PartName="/ppt/notesSlides/notesSlide27.xml" ContentType="application/vnd.openxmlformats-officedocument.presentationml.notesSlide+xml"/>
  <Override PartName="/ppt/tags/tag34.xml" ContentType="application/vnd.openxmlformats-officedocument.presentationml.tags+xml"/>
  <Override PartName="/ppt/notesSlides/notesSlide28.xml" ContentType="application/vnd.openxmlformats-officedocument.presentationml.notesSlide+xml"/>
  <Override PartName="/ppt/tags/tag35.xml" ContentType="application/vnd.openxmlformats-officedocument.presentationml.tags+xml"/>
  <Override PartName="/ppt/notesSlides/notesSlide29.xml" ContentType="application/vnd.openxmlformats-officedocument.presentationml.notesSlide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notesSlides/notesSlide30.xml" ContentType="application/vnd.openxmlformats-officedocument.presentationml.notesSlide+xml"/>
  <Override PartName="/ppt/tags/tag38.xml" ContentType="application/vnd.openxmlformats-officedocument.presentationml.tags+xml"/>
  <Override PartName="/ppt/notesSlides/notesSlide31.xml" ContentType="application/vnd.openxmlformats-officedocument.presentationml.notesSlide+xml"/>
  <Override PartName="/ppt/tags/tag39.xml" ContentType="application/vnd.openxmlformats-officedocument.presentationml.tags+xml"/>
  <Override PartName="/ppt/notesSlides/notesSlide32.xml" ContentType="application/vnd.openxmlformats-officedocument.presentationml.notesSlide+xml"/>
  <Override PartName="/ppt/tags/tag40.xml" ContentType="application/vnd.openxmlformats-officedocument.presentationml.tags+xml"/>
  <Override PartName="/ppt/notesSlides/notesSlide33.xml" ContentType="application/vnd.openxmlformats-officedocument.presentationml.notesSlide+xml"/>
  <Override PartName="/ppt/tags/tag41.xml" ContentType="application/vnd.openxmlformats-officedocument.presentationml.tags+xml"/>
  <Override PartName="/ppt/notesSlides/notesSlide34.xml" ContentType="application/vnd.openxmlformats-officedocument.presentationml.notesSlide+xml"/>
  <Override PartName="/ppt/tags/tag42.xml" ContentType="application/vnd.openxmlformats-officedocument.presentationml.tags+xml"/>
  <Override PartName="/ppt/notesSlides/notesSlide35.xml" ContentType="application/vnd.openxmlformats-officedocument.presentationml.notesSlide+xml"/>
  <Override PartName="/ppt/tags/tag43.xml" ContentType="application/vnd.openxmlformats-officedocument.presentationml.tags+xml"/>
  <Override PartName="/ppt/notesSlides/notesSlide36.xml" ContentType="application/vnd.openxmlformats-officedocument.presentationml.notesSlide+xml"/>
  <Override PartName="/ppt/tags/tag44.xml" ContentType="application/vnd.openxmlformats-officedocument.presentationml.tags+xml"/>
  <Override PartName="/ppt/notesSlides/notesSlide37.xml" ContentType="application/vnd.openxmlformats-officedocument.presentationml.notesSlide+xml"/>
  <Override PartName="/ppt/tags/tag45.xml" ContentType="application/vnd.openxmlformats-officedocument.presentationml.tags+xml"/>
  <Override PartName="/ppt/notesSlides/notesSlide38.xml" ContentType="application/vnd.openxmlformats-officedocument.presentationml.notesSlide+xml"/>
  <Override PartName="/ppt/tags/tag46.xml" ContentType="application/vnd.openxmlformats-officedocument.presentationml.tags+xml"/>
  <Override PartName="/ppt/notesSlides/notesSlide39.xml" ContentType="application/vnd.openxmlformats-officedocument.presentationml.notesSlide+xml"/>
  <Override PartName="/ppt/tags/tag47.xml" ContentType="application/vnd.openxmlformats-officedocument.presentationml.tags+xml"/>
  <Override PartName="/ppt/notesSlides/notesSlide40.xml" ContentType="application/vnd.openxmlformats-officedocument.presentationml.notesSlide+xml"/>
  <Override PartName="/ppt/tags/tag48.xml" ContentType="application/vnd.openxmlformats-officedocument.presentationml.tags+xml"/>
  <Override PartName="/ppt/notesSlides/notesSlide41.xml" ContentType="application/vnd.openxmlformats-officedocument.presentationml.notesSlide+xml"/>
  <Override PartName="/ppt/tags/tag49.xml" ContentType="application/vnd.openxmlformats-officedocument.presentationml.tags+xml"/>
  <Override PartName="/ppt/notesSlides/notesSlide42.xml" ContentType="application/vnd.openxmlformats-officedocument.presentationml.notesSlide+xml"/>
  <Override PartName="/ppt/tags/tag50.xml" ContentType="application/vnd.openxmlformats-officedocument.presentationml.tags+xml"/>
  <Override PartName="/ppt/notesSlides/notesSlide43.xml" ContentType="application/vnd.openxmlformats-officedocument.presentationml.notesSlide+xml"/>
  <Override PartName="/ppt/tags/tag51.xml" ContentType="application/vnd.openxmlformats-officedocument.presentationml.tags+xml"/>
  <Override PartName="/ppt/notesSlides/notesSlide44.xml" ContentType="application/vnd.openxmlformats-officedocument.presentationml.notesSlide+xml"/>
  <Override PartName="/ppt/tags/tag52.xml" ContentType="application/vnd.openxmlformats-officedocument.presentationml.tags+xml"/>
  <Override PartName="/ppt/notesSlides/notesSlide45.xml" ContentType="application/vnd.openxmlformats-officedocument.presentationml.notesSlide+xml"/>
  <Override PartName="/ppt/tags/tag53.xml" ContentType="application/vnd.openxmlformats-officedocument.presentationml.tags+xml"/>
  <Override PartName="/ppt/notesSlides/notesSlide46.xml" ContentType="application/vnd.openxmlformats-officedocument.presentationml.notesSlide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notesSlides/notesSlide47.xml" ContentType="application/vnd.openxmlformats-officedocument.presentationml.notesSlide+xml"/>
  <Override PartName="/ppt/tags/tag56.xml" ContentType="application/vnd.openxmlformats-officedocument.presentationml.tags+xml"/>
  <Override PartName="/ppt/notesSlides/notesSlide48.xml" ContentType="application/vnd.openxmlformats-officedocument.presentationml.notesSlide+xml"/>
  <Override PartName="/ppt/tags/tag57.xml" ContentType="application/vnd.openxmlformats-officedocument.presentationml.tags+xml"/>
  <Override PartName="/ppt/notesSlides/notesSlide49.xml" ContentType="application/vnd.openxmlformats-officedocument.presentationml.notesSlide+xml"/>
  <Override PartName="/ppt/tags/tag58.xml" ContentType="application/vnd.openxmlformats-officedocument.presentationml.tags+xml"/>
  <Override PartName="/ppt/notesSlides/notesSlide50.xml" ContentType="application/vnd.openxmlformats-officedocument.presentationml.notesSlide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notesSlides/notesSlide51.xml" ContentType="application/vnd.openxmlformats-officedocument.presentationml.notesSlide+xml"/>
  <Override PartName="/ppt/tags/tag61.xml" ContentType="application/vnd.openxmlformats-officedocument.presentationml.tags+xml"/>
  <Override PartName="/ppt/notesSlides/notesSlide52.xml" ContentType="application/vnd.openxmlformats-officedocument.presentationml.notesSlide+xml"/>
  <Override PartName="/ppt/tags/tag62.xml" ContentType="application/vnd.openxmlformats-officedocument.presentationml.tags+xml"/>
  <Override PartName="/ppt/notesSlides/notesSlide53.xml" ContentType="application/vnd.openxmlformats-officedocument.presentationml.notesSlide+xml"/>
  <Override PartName="/ppt/tags/tag63.xml" ContentType="application/vnd.openxmlformats-officedocument.presentationml.tags+xml"/>
  <Override PartName="/ppt/notesSlides/notesSlide54.xml" ContentType="application/vnd.openxmlformats-officedocument.presentationml.notesSlide+xml"/>
  <Override PartName="/ppt/tags/tag64.xml" ContentType="application/vnd.openxmlformats-officedocument.presentationml.tags+xml"/>
  <Override PartName="/ppt/notesSlides/notesSlide55.xml" ContentType="application/vnd.openxmlformats-officedocument.presentationml.notesSlide+xml"/>
  <Override PartName="/ppt/tags/tag65.xml" ContentType="application/vnd.openxmlformats-officedocument.presentationml.tags+xml"/>
  <Override PartName="/ppt/notesSlides/notesSlide56.xml" ContentType="application/vnd.openxmlformats-officedocument.presentationml.notesSlide+xml"/>
  <Override PartName="/ppt/tags/tag66.xml" ContentType="application/vnd.openxmlformats-officedocument.presentationml.tags+xml"/>
  <Override PartName="/ppt/notesSlides/notesSlide57.xml" ContentType="application/vnd.openxmlformats-officedocument.presentationml.notesSlide+xml"/>
  <Override PartName="/ppt/tags/tag67.xml" ContentType="application/vnd.openxmlformats-officedocument.presentationml.tags+xml"/>
  <Override PartName="/ppt/notesSlides/notesSlide58.xml" ContentType="application/vnd.openxmlformats-officedocument.presentationml.notesSlide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notesSlides/notesSlide59.xml" ContentType="application/vnd.openxmlformats-officedocument.presentationml.notesSlide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compatMode="1" strictFirstAndLastChars="0" saveSubsetFonts="1">
  <p:sldMasterIdLst>
    <p:sldMasterId id="2147483650" r:id="rId1"/>
  </p:sldMasterIdLst>
  <p:notesMasterIdLst>
    <p:notesMasterId r:id="rId73"/>
  </p:notesMasterIdLst>
  <p:handoutMasterIdLst>
    <p:handoutMasterId r:id="rId74"/>
  </p:handoutMasterIdLst>
  <p:sldIdLst>
    <p:sldId id="326" r:id="rId2"/>
    <p:sldId id="656" r:id="rId3"/>
    <p:sldId id="835" r:id="rId4"/>
    <p:sldId id="836" r:id="rId5"/>
    <p:sldId id="837" r:id="rId6"/>
    <p:sldId id="847" r:id="rId7"/>
    <p:sldId id="848" r:id="rId8"/>
    <p:sldId id="849" r:id="rId9"/>
    <p:sldId id="850" r:id="rId10"/>
    <p:sldId id="852" r:id="rId11"/>
    <p:sldId id="853" r:id="rId12"/>
    <p:sldId id="838" r:id="rId13"/>
    <p:sldId id="854" r:id="rId14"/>
    <p:sldId id="856" r:id="rId15"/>
    <p:sldId id="858" r:id="rId16"/>
    <p:sldId id="841" r:id="rId17"/>
    <p:sldId id="859" r:id="rId18"/>
    <p:sldId id="843" r:id="rId19"/>
    <p:sldId id="844" r:id="rId20"/>
    <p:sldId id="845" r:id="rId21"/>
    <p:sldId id="863" r:id="rId22"/>
    <p:sldId id="864" r:id="rId23"/>
    <p:sldId id="865" r:id="rId24"/>
    <p:sldId id="868" r:id="rId25"/>
    <p:sldId id="866" r:id="rId26"/>
    <p:sldId id="871" r:id="rId27"/>
    <p:sldId id="872" r:id="rId28"/>
    <p:sldId id="873" r:id="rId29"/>
    <p:sldId id="870" r:id="rId30"/>
    <p:sldId id="875" r:id="rId31"/>
    <p:sldId id="876" r:id="rId32"/>
    <p:sldId id="877" r:id="rId33"/>
    <p:sldId id="869" r:id="rId34"/>
    <p:sldId id="747" r:id="rId35"/>
    <p:sldId id="878" r:id="rId36"/>
    <p:sldId id="879" r:id="rId37"/>
    <p:sldId id="881" r:id="rId38"/>
    <p:sldId id="884" r:id="rId39"/>
    <p:sldId id="782" r:id="rId40"/>
    <p:sldId id="883" r:id="rId41"/>
    <p:sldId id="882" r:id="rId42"/>
    <p:sldId id="886" r:id="rId43"/>
    <p:sldId id="887" r:id="rId44"/>
    <p:sldId id="888" r:id="rId45"/>
    <p:sldId id="890" r:id="rId46"/>
    <p:sldId id="891" r:id="rId47"/>
    <p:sldId id="892" r:id="rId48"/>
    <p:sldId id="893" r:id="rId49"/>
    <p:sldId id="897" r:id="rId50"/>
    <p:sldId id="898" r:id="rId51"/>
    <p:sldId id="899" r:id="rId52"/>
    <p:sldId id="894" r:id="rId53"/>
    <p:sldId id="900" r:id="rId54"/>
    <p:sldId id="901" r:id="rId55"/>
    <p:sldId id="903" r:id="rId56"/>
    <p:sldId id="767" r:id="rId57"/>
    <p:sldId id="904" r:id="rId58"/>
    <p:sldId id="905" r:id="rId59"/>
    <p:sldId id="906" r:id="rId60"/>
    <p:sldId id="907" r:id="rId61"/>
    <p:sldId id="911" r:id="rId62"/>
    <p:sldId id="912" r:id="rId63"/>
    <p:sldId id="913" r:id="rId64"/>
    <p:sldId id="914" r:id="rId65"/>
    <p:sldId id="915" r:id="rId66"/>
    <p:sldId id="916" r:id="rId67"/>
    <p:sldId id="917" r:id="rId68"/>
    <p:sldId id="909" r:id="rId69"/>
    <p:sldId id="910" r:id="rId70"/>
    <p:sldId id="918" r:id="rId71"/>
    <p:sldId id="919" r:id="rId72"/>
  </p:sldIdLst>
  <p:sldSz cx="9144000" cy="6858000" type="screen4x3"/>
  <p:notesSz cx="6800850" cy="9850438"/>
  <p:defaultTextStyle>
    <a:defPPr>
      <a:defRPr lang="en-GB"/>
    </a:defPPr>
    <a:lvl1pPr algn="l" rtl="0" fontAlgn="base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fontAlgn="base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fontAlgn="base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fontAlgn="base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fontAlgn="base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sz="2400" b="1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sz="2400" b="1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sz="2400" b="1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sz="2400" b="1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572">
          <p15:clr>
            <a:srgbClr val="A4A3A4"/>
          </p15:clr>
        </p15:guide>
        <p15:guide id="2" pos="204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02">
          <p15:clr>
            <a:srgbClr val="A4A3A4"/>
          </p15:clr>
        </p15:guide>
        <p15:guide id="2" pos="2142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053" autoAdjust="0"/>
    <p:restoredTop sz="90130" autoAdjust="0"/>
  </p:normalViewPr>
  <p:slideViewPr>
    <p:cSldViewPr>
      <p:cViewPr varScale="1">
        <p:scale>
          <a:sx n="108" d="100"/>
          <a:sy n="108" d="100"/>
        </p:scale>
        <p:origin x="944" y="184"/>
      </p:cViewPr>
      <p:guideLst>
        <p:guide orient="horz" pos="572"/>
        <p:guide pos="204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19848"/>
    </p:cViewPr>
  </p:sorterViewPr>
  <p:notesViewPr>
    <p:cSldViewPr>
      <p:cViewPr>
        <p:scale>
          <a:sx n="50" d="100"/>
          <a:sy n="50" d="100"/>
        </p:scale>
        <p:origin x="-2724" y="-264"/>
      </p:cViewPr>
      <p:guideLst>
        <p:guide orient="horz" pos="3102"/>
        <p:guide pos="2142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16" Type="http://schemas.openxmlformats.org/officeDocument/2006/relationships/slide" Target="slides/slide1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notesMaster" Target="notesMasters/notesMaster1.xml"/><Relationship Id="rId78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viewProps" Target="viewProps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29" Type="http://schemas.openxmlformats.org/officeDocument/2006/relationships/slide" Target="slides/slide28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>
            <a:extLst>
              <a:ext uri="{FF2B5EF4-FFF2-40B4-BE49-F238E27FC236}">
                <a16:creationId xmlns:a16="http://schemas.microsoft.com/office/drawing/2014/main" id="{A18A4D83-5466-E300-6BDF-DFC11629AE22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6400" cy="49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26627" name="Rectangle 3">
            <a:extLst>
              <a:ext uri="{FF2B5EF4-FFF2-40B4-BE49-F238E27FC236}">
                <a16:creationId xmlns:a16="http://schemas.microsoft.com/office/drawing/2014/main" id="{B5547576-4535-D590-5EDD-C9EDFCE6AF55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54450" y="0"/>
            <a:ext cx="2946400" cy="49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26628" name="Rectangle 4">
            <a:extLst>
              <a:ext uri="{FF2B5EF4-FFF2-40B4-BE49-F238E27FC236}">
                <a16:creationId xmlns:a16="http://schemas.microsoft.com/office/drawing/2014/main" id="{96D5DDF6-8604-37D8-66AF-06E71DB35EA1}"/>
              </a:ext>
            </a:extLst>
          </p:cNvPr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358313"/>
            <a:ext cx="2946400" cy="49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26629" name="Rectangle 5">
            <a:extLst>
              <a:ext uri="{FF2B5EF4-FFF2-40B4-BE49-F238E27FC236}">
                <a16:creationId xmlns:a16="http://schemas.microsoft.com/office/drawing/2014/main" id="{4902B46D-7751-44F8-7191-A4E73C79829C}"/>
              </a:ext>
            </a:extLst>
          </p:cNvPr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54450" y="9358313"/>
            <a:ext cx="2946400" cy="49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/>
            </a:lvl1pPr>
          </a:lstStyle>
          <a:p>
            <a:fld id="{83FC4711-4000-0843-A621-39D44C339D23}" type="slidenum">
              <a:rPr lang="en-GB" altLang="en-US"/>
              <a:pPr/>
              <a:t>‹#›</a:t>
            </a:fld>
            <a:endParaRPr lang="en-GB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>
            <a:extLst>
              <a:ext uri="{FF2B5EF4-FFF2-40B4-BE49-F238E27FC236}">
                <a16:creationId xmlns:a16="http://schemas.microsoft.com/office/drawing/2014/main" id="{D6C7ECE9-1125-D17E-498B-C3B9CA37E3B9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6400" cy="49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200" b="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2051" name="Rectangle 3">
            <a:extLst>
              <a:ext uri="{FF2B5EF4-FFF2-40B4-BE49-F238E27FC236}">
                <a16:creationId xmlns:a16="http://schemas.microsoft.com/office/drawing/2014/main" id="{028CB7AF-B6D7-F7EB-E4F3-EC29315C36EB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3854450" y="0"/>
            <a:ext cx="2946400" cy="49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 b="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5780" name="Rectangle 4">
            <a:extLst>
              <a:ext uri="{FF2B5EF4-FFF2-40B4-BE49-F238E27FC236}">
                <a16:creationId xmlns:a16="http://schemas.microsoft.com/office/drawing/2014/main" id="{30FBB659-2906-9DBC-7F9B-F2EEAE1EA8FE}"/>
              </a:ext>
            </a:extLst>
          </p:cNvPr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38213" y="738188"/>
            <a:ext cx="4924425" cy="3694112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053" name="Rectangle 5">
            <a:extLst>
              <a:ext uri="{FF2B5EF4-FFF2-40B4-BE49-F238E27FC236}">
                <a16:creationId xmlns:a16="http://schemas.microsoft.com/office/drawing/2014/main" id="{1942999D-D418-1E5A-3331-B3A99D635091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06463" y="4678363"/>
            <a:ext cx="4987925" cy="4433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noProof="0"/>
              <a:t>Click to edit Master text styles</a:t>
            </a:r>
          </a:p>
          <a:p>
            <a:pPr lvl="1"/>
            <a:r>
              <a:rPr lang="en-GB" noProof="0"/>
              <a:t>Second level</a:t>
            </a:r>
          </a:p>
          <a:p>
            <a:pPr lvl="2"/>
            <a:r>
              <a:rPr lang="en-GB" noProof="0"/>
              <a:t>Third level</a:t>
            </a:r>
          </a:p>
          <a:p>
            <a:pPr lvl="3"/>
            <a:r>
              <a:rPr lang="en-GB" noProof="0"/>
              <a:t>Fourth level</a:t>
            </a:r>
          </a:p>
          <a:p>
            <a:pPr lvl="4"/>
            <a:r>
              <a:rPr lang="en-GB" noProof="0"/>
              <a:t>Fifth level</a:t>
            </a:r>
          </a:p>
        </p:txBody>
      </p:sp>
      <p:sp>
        <p:nvSpPr>
          <p:cNvPr id="2054" name="Rectangle 6">
            <a:extLst>
              <a:ext uri="{FF2B5EF4-FFF2-40B4-BE49-F238E27FC236}">
                <a16:creationId xmlns:a16="http://schemas.microsoft.com/office/drawing/2014/main" id="{41FD7EA2-2BEA-19EF-0135-9D23F2C0CA93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358313"/>
            <a:ext cx="2946400" cy="49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200" b="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2055" name="Rectangle 7">
            <a:extLst>
              <a:ext uri="{FF2B5EF4-FFF2-40B4-BE49-F238E27FC236}">
                <a16:creationId xmlns:a16="http://schemas.microsoft.com/office/drawing/2014/main" id="{E1048BF5-E4A9-F18B-95E8-6BAD4561A123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4450" y="9358313"/>
            <a:ext cx="2946400" cy="49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 b="0">
                <a:latin typeface="Times New Roman" panose="02020603050405020304" pitchFamily="18" charset="0"/>
              </a:defRPr>
            </a:lvl1pPr>
          </a:lstStyle>
          <a:p>
            <a:fld id="{1F46ACC1-50DB-0245-86FE-5D7D523AFAB9}" type="slidenum">
              <a:rPr lang="en-GB" altLang="en-US"/>
              <a:pPr/>
              <a:t>‹#›</a:t>
            </a:fld>
            <a:endParaRPr lang="en-GB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xc.hu/photo/887983" TargetMode="External"/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flickr.com/photos/nthairu/6930957627/sizes/m/in/pool-53326846@N00/" TargetMode="External"/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fotopedia.com/redirect?u=http%3A%2F%2Fwww.flickr.com%2Fphotos%2F21949667%40N08" TargetMode="External"/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://www.fotopedia.com/items/flickr-2118102579" TargetMode="External"/></Relationships>
</file>

<file path=ppt/notesSlides/_rels/notesSlide1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flickr.com/photos/keithallison/6919710690/sizes/m/in/photostream/" TargetMode="External"/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fotopedia.com/redirect?u=http%3A%2F%2Fwww.flickr.com%2Fphotos%2F40235745%40N00%2F4698936102" TargetMode="External"/><Relationship Id="rId7" Type="http://schemas.openxmlformats.org/officeDocument/2006/relationships/hyperlink" Target="http://www.fotopedia.com/items/flickr-2767537621" TargetMode="External"/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Relationship Id="rId6" Type="http://schemas.openxmlformats.org/officeDocument/2006/relationships/hyperlink" Target="http://www.fotopedia.com/redirect?u=http%3A%2F%2Fwww.flickr.com%2Fphotos%2F23574637%40N08" TargetMode="External"/><Relationship Id="rId5" Type="http://schemas.openxmlformats.org/officeDocument/2006/relationships/hyperlink" Target="http://www.flickr.com/photos/americanistadechiapas/5318194617/" TargetMode="External"/><Relationship Id="rId4" Type="http://schemas.openxmlformats.org/officeDocument/2006/relationships/hyperlink" Target="http://www.fotopedia.com/redirect?u=http%3A%2F%2Fwww.flickr.com%2Fphotos%2F76609791%40N00%2F3618588891" TargetMode="External"/></Relationships>
</file>

<file path=ppt/notesSlides/_rels/notesSlide2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fotopedia.com/redirect?u=http%3A%2F%2Fwww.flickr.com%2Fphotos%2F40235745%40N00%2F4698936102" TargetMode="External"/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flickr.com/photos/americanistadechiapas/5365354123/" TargetMode="External"/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fotopedia.com/redirect?u=http%3A%2F%2Fwww.flickr.com%2Fphotos%2F23574637%40N08" TargetMode="External"/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Relationship Id="rId5" Type="http://schemas.openxmlformats.org/officeDocument/2006/relationships/hyperlink" Target="http://www.fotopedia.com/items/flickr-1094747626" TargetMode="External"/><Relationship Id="rId4" Type="http://schemas.openxmlformats.org/officeDocument/2006/relationships/hyperlink" Target="http://www.fotopedia.com/redirect?u=http%3A%2F%2Fwww.flickr.com%2Fphotos%2F40235745%40N00%2F4698936102" TargetMode="Externa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flickr.com/photos/americanistadechiapas/5639051871/" TargetMode="External"/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fotopedia.com/redirect?u=http%3A%2F%2Fwww.flickr.com%2Fphotos%2F36196762%40N04" TargetMode="External"/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Relationship Id="rId5" Type="http://schemas.openxmlformats.org/officeDocument/2006/relationships/hyperlink" Target="http://www.fotopedia.com/items/flickr-5112344521" TargetMode="External"/><Relationship Id="rId4" Type="http://schemas.openxmlformats.org/officeDocument/2006/relationships/hyperlink" Target="http://www.fotopedia.com/redirect?u=http%3A%2F%2Fwww.flickr.com%2Fphotos%2F36196762%40N04%2F5112344521" TargetMode="Externa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fotopedia.com/redirect?u=http%3A%2F%2Fwww.flickr.com%2Fphotos%2F40235745%40N00" TargetMode="External"/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Relationship Id="rId5" Type="http://schemas.openxmlformats.org/officeDocument/2006/relationships/hyperlink" Target="http://www.fotopedia.com/items/flickr-4698936102" TargetMode="External"/><Relationship Id="rId4" Type="http://schemas.openxmlformats.org/officeDocument/2006/relationships/hyperlink" Target="http://www.fotopedia.com/redirect?u=http%3A%2F%2Fwww.flickr.com%2Fphotos%2F40235745%40N00%2F4698936102" TargetMode="Externa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xc.hu/photo/1173259" TargetMode="External"/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flickr.com/photos/americanistadechiapas/5284558112/" TargetMode="External"/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fotopedia.com/redirect?u=http%3A%2F%2Fwww.flickr.com%2Fphotos%2F40235745%40N00%2F4698936102" TargetMode="External"/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://www.flickr.com/photos/14622025@N00/511921542" TargetMode="Externa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Slide Image Placeholder 1">
            <a:extLst>
              <a:ext uri="{FF2B5EF4-FFF2-40B4-BE49-F238E27FC236}">
                <a16:creationId xmlns:a16="http://schemas.microsoft.com/office/drawing/2014/main" id="{7C4AB786-4B41-C29E-121A-7756C08F57BE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6803" name="Notes Placeholder 2">
            <a:extLst>
              <a:ext uri="{FF2B5EF4-FFF2-40B4-BE49-F238E27FC236}">
                <a16:creationId xmlns:a16="http://schemas.microsoft.com/office/drawing/2014/main" id="{81E6D829-2848-3FFE-166D-1FF118F731B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GB" altLang="en-US" b="1"/>
              <a:t>Photo: </a:t>
            </a:r>
            <a:r>
              <a:rPr lang="en-GB" altLang="en-US"/>
              <a:t>© London 2012</a:t>
            </a:r>
          </a:p>
          <a:p>
            <a:endParaRPr lang="en-GB" alt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53F8BF6-3DF1-8277-6F9A-CE38FF27EAB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33C3B9C4-A73A-4242-995E-EE5F57B54D58}" type="slidenum">
              <a:rPr lang="en-GB" altLang="en-US" sz="1200" b="0">
                <a:latin typeface="Times New Roman" panose="02020603050405020304" pitchFamily="18" charset="0"/>
              </a:rPr>
              <a:pPr/>
              <a:t>3</a:t>
            </a:fld>
            <a:endParaRPr lang="en-GB" altLang="en-US" sz="1200" b="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Slide Image Placeholder 1">
            <a:extLst>
              <a:ext uri="{FF2B5EF4-FFF2-40B4-BE49-F238E27FC236}">
                <a16:creationId xmlns:a16="http://schemas.microsoft.com/office/drawing/2014/main" id="{1F8BCEDB-47F0-7760-E0A0-241F1A32328F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6019" name="Notes Placeholder 2">
            <a:extLst>
              <a:ext uri="{FF2B5EF4-FFF2-40B4-BE49-F238E27FC236}">
                <a16:creationId xmlns:a16="http://schemas.microsoft.com/office/drawing/2014/main" id="{BC395A81-1D48-E210-FA1A-38B2CE6D291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GB" altLang="en-US" b="1"/>
              <a:t>Photo: </a:t>
            </a:r>
            <a:r>
              <a:rPr lang="en-GB" altLang="en-US"/>
              <a:t>© PE Resources Bank</a:t>
            </a:r>
          </a:p>
          <a:p>
            <a:endParaRPr lang="en-GB" alt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48CF4A8-8726-612D-4E8B-BBF1566E64C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099058B2-3D0E-D94D-8449-C3581E7ADDCC}" type="slidenum">
              <a:rPr lang="en-GB" altLang="en-US" sz="1200" b="0">
                <a:latin typeface="Times New Roman" panose="02020603050405020304" pitchFamily="18" charset="0"/>
              </a:rPr>
              <a:pPr/>
              <a:t>14</a:t>
            </a:fld>
            <a:endParaRPr lang="en-GB" altLang="en-US" sz="1200" b="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Slide Image Placeholder 1">
            <a:extLst>
              <a:ext uri="{FF2B5EF4-FFF2-40B4-BE49-F238E27FC236}">
                <a16:creationId xmlns:a16="http://schemas.microsoft.com/office/drawing/2014/main" id="{468CDA93-B3A9-A30B-81B2-2BAE01D53F07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7043" name="Notes Placeholder 2">
            <a:extLst>
              <a:ext uri="{FF2B5EF4-FFF2-40B4-BE49-F238E27FC236}">
                <a16:creationId xmlns:a16="http://schemas.microsoft.com/office/drawing/2014/main" id="{0FC0ECDE-81C1-072B-513B-5C799CE64A9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GB" altLang="en-US" b="1"/>
              <a:t>Photo</a:t>
            </a:r>
            <a:r>
              <a:rPr lang="en-GB" altLang="en-US"/>
              <a:t>: © Stock.xchng.  </a:t>
            </a:r>
            <a:r>
              <a:rPr lang="en-GB" altLang="en-US" u="sng">
                <a:hlinkClick r:id="rId3"/>
              </a:rPr>
              <a:t>http://www.sxc.hu/photo/887983</a:t>
            </a:r>
            <a:endParaRPr lang="en-GB" altLang="en-US"/>
          </a:p>
          <a:p>
            <a:endParaRPr lang="en-GB" alt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666520A-8539-73C8-2384-3357B7EFF26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0251F8C9-55C1-4347-B3F2-5253446FB944}" type="slidenum">
              <a:rPr lang="en-GB" altLang="en-US" sz="1200" b="0">
                <a:latin typeface="Times New Roman" panose="02020603050405020304" pitchFamily="18" charset="0"/>
              </a:rPr>
              <a:pPr/>
              <a:t>15</a:t>
            </a:fld>
            <a:endParaRPr lang="en-GB" altLang="en-US" sz="1200" b="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Slide Image Placeholder 1">
            <a:extLst>
              <a:ext uri="{FF2B5EF4-FFF2-40B4-BE49-F238E27FC236}">
                <a16:creationId xmlns:a16="http://schemas.microsoft.com/office/drawing/2014/main" id="{EEB1F382-64EC-46C4-0FF2-A79420402F78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8067" name="Notes Placeholder 2">
            <a:extLst>
              <a:ext uri="{FF2B5EF4-FFF2-40B4-BE49-F238E27FC236}">
                <a16:creationId xmlns:a16="http://schemas.microsoft.com/office/drawing/2014/main" id="{FBFBBDE9-FEC3-0C9C-4C36-20D5CA373CD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GB" altLang="en-US" b="1"/>
              <a:t>Photo: </a:t>
            </a:r>
            <a:r>
              <a:rPr lang="en-GB" altLang="en-US"/>
              <a:t>© PE Resources Bank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B3D4D8C-3184-AEFE-B82B-DAA9BE5FA68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054904E4-87AC-454E-A2C8-A9A60EB18130}" type="slidenum">
              <a:rPr lang="en-GB" altLang="en-US" sz="1200" b="0">
                <a:latin typeface="Times New Roman" panose="02020603050405020304" pitchFamily="18" charset="0"/>
              </a:rPr>
              <a:pPr/>
              <a:t>16</a:t>
            </a:fld>
            <a:endParaRPr lang="en-GB" altLang="en-US" sz="1200" b="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Slide Image Placeholder 1">
            <a:extLst>
              <a:ext uri="{FF2B5EF4-FFF2-40B4-BE49-F238E27FC236}">
                <a16:creationId xmlns:a16="http://schemas.microsoft.com/office/drawing/2014/main" id="{E4BB090E-F8B2-683E-8029-1CB2D563CA0A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9091" name="Notes Placeholder 2">
            <a:extLst>
              <a:ext uri="{FF2B5EF4-FFF2-40B4-BE49-F238E27FC236}">
                <a16:creationId xmlns:a16="http://schemas.microsoft.com/office/drawing/2014/main" id="{0AD3450D-93BD-3C0D-A09D-CF33EC14355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GB" altLang="en-US" b="1"/>
              <a:t>Photo: </a:t>
            </a:r>
            <a:r>
              <a:rPr lang="en-GB" altLang="en-US"/>
              <a:t>© deshow.net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957B7BE-778C-5033-E07F-E546DF52BD4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BC19AF55-AC58-BB47-BA16-AE4FE451B3AF}" type="slidenum">
              <a:rPr lang="en-GB" altLang="en-US" sz="1200" b="0">
                <a:latin typeface="Times New Roman" panose="02020603050405020304" pitchFamily="18" charset="0"/>
              </a:rPr>
              <a:pPr/>
              <a:t>17</a:t>
            </a:fld>
            <a:endParaRPr lang="en-GB" altLang="en-US" sz="1200" b="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Slide Image Placeholder 1">
            <a:extLst>
              <a:ext uri="{FF2B5EF4-FFF2-40B4-BE49-F238E27FC236}">
                <a16:creationId xmlns:a16="http://schemas.microsoft.com/office/drawing/2014/main" id="{99D9C537-8970-D749-5B1A-5314026DC249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0115" name="Notes Placeholder 2">
            <a:extLst>
              <a:ext uri="{FF2B5EF4-FFF2-40B4-BE49-F238E27FC236}">
                <a16:creationId xmlns:a16="http://schemas.microsoft.com/office/drawing/2014/main" id="{A2913918-4BC5-254A-9369-A6BAB0AD62E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GB" altLang="en-US" b="1"/>
              <a:t>Photo: </a:t>
            </a:r>
            <a:r>
              <a:rPr lang="en-GB" altLang="en-US"/>
              <a:t>© deshow.net</a:t>
            </a:r>
          </a:p>
          <a:p>
            <a:endParaRPr lang="en-GB" alt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F721D41-31FD-4D82-06EB-AED37E1964C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95D424A1-1536-EE4E-8E0C-54BBBF799E25}" type="slidenum">
              <a:rPr lang="en-GB" altLang="en-US" sz="1200" b="0">
                <a:latin typeface="Times New Roman" panose="02020603050405020304" pitchFamily="18" charset="0"/>
              </a:rPr>
              <a:pPr/>
              <a:t>18</a:t>
            </a:fld>
            <a:endParaRPr lang="en-GB" altLang="en-US" sz="1200" b="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Slide Image Placeholder 1">
            <a:extLst>
              <a:ext uri="{FF2B5EF4-FFF2-40B4-BE49-F238E27FC236}">
                <a16:creationId xmlns:a16="http://schemas.microsoft.com/office/drawing/2014/main" id="{B542F2B2-FF6F-A58C-8576-E5289DCC3C47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1139" name="Notes Placeholder 2">
            <a:extLst>
              <a:ext uri="{FF2B5EF4-FFF2-40B4-BE49-F238E27FC236}">
                <a16:creationId xmlns:a16="http://schemas.microsoft.com/office/drawing/2014/main" id="{C62C7457-6F86-155D-72C7-D50CFFB0706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 b="1"/>
              <a:t>Photo: </a:t>
            </a:r>
            <a:r>
              <a:rPr lang="en-US" altLang="en-US"/>
              <a:t>© </a:t>
            </a:r>
            <a:r>
              <a:rPr lang="en-GB" altLang="en-US"/>
              <a:t>nthairu</a:t>
            </a:r>
            <a:r>
              <a:rPr lang="en-US" altLang="en-US"/>
              <a:t> on Flickr. This image is reproduced under the terms of the Creative Commons License 2.0. </a:t>
            </a:r>
            <a:endParaRPr lang="en-GB" altLang="en-US"/>
          </a:p>
          <a:p>
            <a:r>
              <a:rPr lang="en-GB" altLang="en-US" u="sng">
                <a:hlinkClick r:id="rId3"/>
              </a:rPr>
              <a:t>http://www.flickr.com/photos/nthairu/6930957627/sizes/m/in/pool-53326846@N00/</a:t>
            </a:r>
            <a:endParaRPr lang="en-GB" altLang="en-US"/>
          </a:p>
          <a:p>
            <a:endParaRPr lang="en-GB" alt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FF8AEAC-734B-AF41-9220-557F837CFD1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AA066EC9-F2D6-8749-8CA7-232D199EBCDB}" type="slidenum">
              <a:rPr lang="en-GB" altLang="en-US" sz="1200" b="0">
                <a:latin typeface="Times New Roman" panose="02020603050405020304" pitchFamily="18" charset="0"/>
              </a:rPr>
              <a:pPr/>
              <a:t>19</a:t>
            </a:fld>
            <a:endParaRPr lang="en-GB" altLang="en-US" sz="1200" b="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Slide Image Placeholder 1">
            <a:extLst>
              <a:ext uri="{FF2B5EF4-FFF2-40B4-BE49-F238E27FC236}">
                <a16:creationId xmlns:a16="http://schemas.microsoft.com/office/drawing/2014/main" id="{43288E98-D23A-D6CE-417F-ABC76F8B7226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2163" name="Notes Placeholder 2">
            <a:extLst>
              <a:ext uri="{FF2B5EF4-FFF2-40B4-BE49-F238E27FC236}">
                <a16:creationId xmlns:a16="http://schemas.microsoft.com/office/drawing/2014/main" id="{2F4FF33D-D26E-2F1C-DE94-6103EF95BB7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GB" altLang="en-US" b="1"/>
              <a:t>Photo: </a:t>
            </a:r>
            <a:r>
              <a:rPr lang="en-GB" altLang="en-US"/>
              <a:t>© </a:t>
            </a:r>
            <a:r>
              <a:rPr lang="en-GB" altLang="en-US">
                <a:hlinkClick r:id="rId3"/>
              </a:rPr>
              <a:t>IsakAronsson</a:t>
            </a:r>
            <a:r>
              <a:rPr lang="en-GB" altLang="en-US"/>
              <a:t> on flickr. This image is reproduced under the terms of the Creative Commons License 2.0. </a:t>
            </a:r>
            <a:r>
              <a:rPr lang="en-GB" altLang="en-US">
                <a:hlinkClick r:id="rId4"/>
              </a:rPr>
              <a:t>http://www.fotopedia.com/items/flickr-2118102579</a:t>
            </a:r>
            <a:endParaRPr lang="en-GB" alt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4ADAD8B-1337-CE97-F6B2-E0A5F3FE1F4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B23C283C-5604-9A48-B677-2CE9D65FD338}" type="slidenum">
              <a:rPr lang="en-GB" altLang="en-US" sz="1200" b="0">
                <a:latin typeface="Times New Roman" panose="02020603050405020304" pitchFamily="18" charset="0"/>
              </a:rPr>
              <a:pPr/>
              <a:t>20</a:t>
            </a:fld>
            <a:endParaRPr lang="en-GB" altLang="en-US" sz="1200" b="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Slide Image Placeholder 1">
            <a:extLst>
              <a:ext uri="{FF2B5EF4-FFF2-40B4-BE49-F238E27FC236}">
                <a16:creationId xmlns:a16="http://schemas.microsoft.com/office/drawing/2014/main" id="{38A54DAA-5646-EC64-2260-CA5A4009CBAE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3187" name="Notes Placeholder 2">
            <a:extLst>
              <a:ext uri="{FF2B5EF4-FFF2-40B4-BE49-F238E27FC236}">
                <a16:creationId xmlns:a16="http://schemas.microsoft.com/office/drawing/2014/main" id="{78D70C7E-1D0B-FF0A-12B3-CD003B5873E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 b="1"/>
              <a:t>Photo: </a:t>
            </a:r>
            <a:r>
              <a:rPr lang="en-US" altLang="en-US"/>
              <a:t>© </a:t>
            </a:r>
            <a:r>
              <a:rPr lang="en-GB" altLang="en-US"/>
              <a:t>keith allison</a:t>
            </a:r>
            <a:r>
              <a:rPr lang="en-US" altLang="en-US"/>
              <a:t> on Flickr. This image is reproduced under the terms of the Creative Commons License 2.0. </a:t>
            </a:r>
            <a:endParaRPr lang="en-GB" altLang="en-US"/>
          </a:p>
          <a:p>
            <a:r>
              <a:rPr lang="en-GB" altLang="en-US" u="sng">
                <a:hlinkClick r:id="rId3"/>
              </a:rPr>
              <a:t>http://www.flickr.com/photos/keithallison/6919710690/sizes/m/in/photostream/</a:t>
            </a:r>
            <a:endParaRPr lang="en-GB" altLang="en-US"/>
          </a:p>
          <a:p>
            <a:endParaRPr lang="en-GB" alt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85B1E63-81EC-4B68-BC51-1D2CC7190F2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C676BE4D-9492-4343-88BE-CF4DB3EACADD}" type="slidenum">
              <a:rPr lang="en-GB" altLang="en-US" sz="1200" b="0">
                <a:latin typeface="Times New Roman" panose="02020603050405020304" pitchFamily="18" charset="0"/>
              </a:rPr>
              <a:pPr/>
              <a:t>23</a:t>
            </a:fld>
            <a:endParaRPr lang="en-GB" altLang="en-US" sz="1200" b="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Slide Image Placeholder 1">
            <a:extLst>
              <a:ext uri="{FF2B5EF4-FFF2-40B4-BE49-F238E27FC236}">
                <a16:creationId xmlns:a16="http://schemas.microsoft.com/office/drawing/2014/main" id="{2E0F47F8-69CF-7696-72E8-0CA5FCA48EF2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4211" name="Notes Placeholder 2">
            <a:extLst>
              <a:ext uri="{FF2B5EF4-FFF2-40B4-BE49-F238E27FC236}">
                <a16:creationId xmlns:a16="http://schemas.microsoft.com/office/drawing/2014/main" id="{78270A47-4199-FBE2-E1CB-5F4C5A98115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 b="1"/>
              <a:t>Photo: </a:t>
            </a:r>
            <a:r>
              <a:rPr lang="en-US" altLang="en-US"/>
              <a:t>© clipart 2012</a:t>
            </a:r>
            <a:endParaRPr lang="en-GB" alt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D918DFA-5C12-0B47-DABF-E016938B7A7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A6AE0101-B654-4549-AF50-596DDC2A30C3}" type="slidenum">
              <a:rPr lang="en-GB" altLang="en-US" sz="1200" b="0">
                <a:latin typeface="Times New Roman" panose="02020603050405020304" pitchFamily="18" charset="0"/>
              </a:rPr>
              <a:pPr/>
              <a:t>24</a:t>
            </a:fld>
            <a:endParaRPr lang="en-GB" altLang="en-US" sz="1200" b="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Slide Image Placeholder 1">
            <a:extLst>
              <a:ext uri="{FF2B5EF4-FFF2-40B4-BE49-F238E27FC236}">
                <a16:creationId xmlns:a16="http://schemas.microsoft.com/office/drawing/2014/main" id="{4CE184F7-FBFF-2777-5F50-B28CEC1C8869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5235" name="Notes Placeholder 2">
            <a:extLst>
              <a:ext uri="{FF2B5EF4-FFF2-40B4-BE49-F238E27FC236}">
                <a16:creationId xmlns:a16="http://schemas.microsoft.com/office/drawing/2014/main" id="{25A1A1A6-30F5-6F76-D738-CE274A69907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 b="1"/>
              <a:t>Photo: </a:t>
            </a:r>
            <a:r>
              <a:rPr lang="en-US" altLang="en-US"/>
              <a:t>© London 2012</a:t>
            </a:r>
            <a:endParaRPr lang="en-GB" altLang="en-US"/>
          </a:p>
          <a:p>
            <a:endParaRPr lang="en-GB" alt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9EF8507-932A-6CD9-89BA-F178EC8695C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7880E902-FA8E-DF48-B823-5B8ED13B22B5}" type="slidenum">
              <a:rPr lang="en-GB" altLang="en-US" sz="1200" b="0">
                <a:latin typeface="Times New Roman" panose="02020603050405020304" pitchFamily="18" charset="0"/>
              </a:rPr>
              <a:pPr/>
              <a:t>25</a:t>
            </a:fld>
            <a:endParaRPr lang="en-GB" altLang="en-US" sz="1200" b="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Slide Image Placeholder 1">
            <a:extLst>
              <a:ext uri="{FF2B5EF4-FFF2-40B4-BE49-F238E27FC236}">
                <a16:creationId xmlns:a16="http://schemas.microsoft.com/office/drawing/2014/main" id="{476BD73C-0D98-7EBF-3C5C-AE5824A4B5D2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7827" name="Notes Placeholder 2">
            <a:extLst>
              <a:ext uri="{FF2B5EF4-FFF2-40B4-BE49-F238E27FC236}">
                <a16:creationId xmlns:a16="http://schemas.microsoft.com/office/drawing/2014/main" id="{3F1AE19B-96B0-DFAF-CF34-98CEE36A055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GB" altLang="en-US" b="1"/>
              <a:t>Photo (Messi): </a:t>
            </a:r>
            <a:r>
              <a:rPr lang="en-GB" altLang="en-US"/>
              <a:t>© prettyfriendship on </a:t>
            </a:r>
            <a:r>
              <a:rPr lang="en-GB" altLang="en-US">
                <a:hlinkClick r:id="rId3"/>
              </a:rPr>
              <a:t>Flickr</a:t>
            </a:r>
            <a:r>
              <a:rPr lang="en-GB" altLang="en-US"/>
              <a:t>.</a:t>
            </a:r>
            <a:r>
              <a:rPr lang="en-GB" altLang="en-US" i="1"/>
              <a:t> </a:t>
            </a:r>
            <a:r>
              <a:rPr lang="en-GB" altLang="en-US"/>
              <a:t>This image is reproduced under the terms of the Creative Commons License 2.0. http://www.flickr.com/photos/34103436@N06/3176052482/</a:t>
            </a:r>
          </a:p>
          <a:p>
            <a:endParaRPr lang="en-GB" altLang="en-US"/>
          </a:p>
          <a:p>
            <a:r>
              <a:rPr lang="en-GB" altLang="en-US" b="1"/>
              <a:t>Photo (Ronaldo): </a:t>
            </a:r>
            <a:r>
              <a:rPr lang="en-GB" altLang="en-US"/>
              <a:t>© americanistadechiapas on </a:t>
            </a:r>
            <a:r>
              <a:rPr lang="en-GB" altLang="en-US">
                <a:hlinkClick r:id="rId4"/>
              </a:rPr>
              <a:t>Flickr</a:t>
            </a:r>
            <a:r>
              <a:rPr lang="en-GB" altLang="en-US"/>
              <a:t>.</a:t>
            </a:r>
            <a:r>
              <a:rPr lang="en-GB" altLang="en-US" i="1"/>
              <a:t> </a:t>
            </a:r>
            <a:r>
              <a:rPr lang="en-GB" altLang="en-US"/>
              <a:t>This image is reproduced under the terms of the Creative Commons License 2.0. </a:t>
            </a:r>
            <a:r>
              <a:rPr lang="en-GB" altLang="en-US" u="sng">
                <a:hlinkClick r:id="rId5"/>
              </a:rPr>
              <a:t>http://www.flickr.com/photos/americanistadechiapas/5318194617/</a:t>
            </a:r>
            <a:endParaRPr lang="en-GB" altLang="en-US" u="sng"/>
          </a:p>
          <a:p>
            <a:endParaRPr lang="en-GB" altLang="en-US" u="sng"/>
          </a:p>
          <a:p>
            <a:r>
              <a:rPr lang="en-GB" altLang="en-US" b="1"/>
              <a:t>Photo (Bolt)</a:t>
            </a:r>
            <a:r>
              <a:rPr lang="en-GB" altLang="en-US"/>
              <a:t>: © </a:t>
            </a:r>
            <a:r>
              <a:rPr lang="en-GB" altLang="en-US">
                <a:hlinkClick r:id="rId6"/>
              </a:rPr>
              <a:t>rich115</a:t>
            </a:r>
            <a:r>
              <a:rPr lang="en-GB" altLang="en-US"/>
              <a:t> on </a:t>
            </a:r>
            <a:r>
              <a:rPr lang="en-GB" altLang="en-US">
                <a:hlinkClick r:id="rId3"/>
              </a:rPr>
              <a:t>Flickr</a:t>
            </a:r>
            <a:r>
              <a:rPr lang="en-GB" altLang="en-US"/>
              <a:t>. This image is reproduced under the terms of the Creative Commons License 3.0. </a:t>
            </a:r>
            <a:r>
              <a:rPr lang="en-US" altLang="en-US" u="sng">
                <a:hlinkClick r:id="rId7"/>
              </a:rPr>
              <a:t>http://www.fotopedia.com/items/flickr-2767537621</a:t>
            </a:r>
            <a:endParaRPr lang="en-GB" altLang="en-US"/>
          </a:p>
          <a:p>
            <a:endParaRPr lang="en-GB" altLang="en-US"/>
          </a:p>
          <a:p>
            <a:endParaRPr lang="en-GB" alt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BF67445-4CAF-9BD6-EB38-288F1169731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CCF0EC11-E6F0-8F40-8F75-43E60DCC98F4}" type="slidenum">
              <a:rPr lang="en-GB" altLang="en-US" sz="1200" b="0">
                <a:latin typeface="Times New Roman" panose="02020603050405020304" pitchFamily="18" charset="0"/>
              </a:rPr>
              <a:pPr/>
              <a:t>4</a:t>
            </a:fld>
            <a:endParaRPr lang="en-GB" altLang="en-US" sz="1200" b="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Slide Image Placeholder 1">
            <a:extLst>
              <a:ext uri="{FF2B5EF4-FFF2-40B4-BE49-F238E27FC236}">
                <a16:creationId xmlns:a16="http://schemas.microsoft.com/office/drawing/2014/main" id="{A5BD7F7D-4492-DF27-5169-11FA5DDF4D35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6259" name="Notes Placeholder 2">
            <a:extLst>
              <a:ext uri="{FF2B5EF4-FFF2-40B4-BE49-F238E27FC236}">
                <a16:creationId xmlns:a16="http://schemas.microsoft.com/office/drawing/2014/main" id="{B2FADA72-780A-068A-D1E6-20BD72BBCFA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GB" altLang="en-US" b="1"/>
              <a:t>Photo: </a:t>
            </a:r>
            <a:r>
              <a:rPr lang="en-GB" altLang="en-US"/>
              <a:t>© americanistadechiapas on </a:t>
            </a:r>
            <a:r>
              <a:rPr lang="en-GB" altLang="en-US">
                <a:hlinkClick r:id="rId3"/>
              </a:rPr>
              <a:t>Flickr</a:t>
            </a:r>
            <a:r>
              <a:rPr lang="en-GB" altLang="en-US"/>
              <a:t>.</a:t>
            </a:r>
            <a:r>
              <a:rPr lang="en-GB" altLang="en-US" i="1"/>
              <a:t> </a:t>
            </a:r>
            <a:r>
              <a:rPr lang="en-GB" altLang="en-US"/>
              <a:t>This image is reproduced under the terms of the Creative Commons License 3.0. http://www.flickr.com/photos/americanistadechiapas/5505292360/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236B63C-6FB1-F050-C233-8DBE4A971A6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B0F21152-898E-5A41-8BFF-89C4E1AE953D}" type="slidenum">
              <a:rPr lang="en-GB" altLang="en-US" sz="1200" b="0">
                <a:latin typeface="Times New Roman" panose="02020603050405020304" pitchFamily="18" charset="0"/>
              </a:rPr>
              <a:pPr/>
              <a:t>26</a:t>
            </a:fld>
            <a:endParaRPr lang="en-GB" altLang="en-US" sz="1200" b="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Slide Image Placeholder 1">
            <a:extLst>
              <a:ext uri="{FF2B5EF4-FFF2-40B4-BE49-F238E27FC236}">
                <a16:creationId xmlns:a16="http://schemas.microsoft.com/office/drawing/2014/main" id="{E74DCD39-2149-F1C1-AACF-2F5945AD86A0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7283" name="Notes Placeholder 2">
            <a:extLst>
              <a:ext uri="{FF2B5EF4-FFF2-40B4-BE49-F238E27FC236}">
                <a16:creationId xmlns:a16="http://schemas.microsoft.com/office/drawing/2014/main" id="{D7967C75-2FBF-5FDF-B4B9-137D57D1BD2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GB" altLang="en-US" b="1"/>
              <a:t>Photo: </a:t>
            </a:r>
            <a:r>
              <a:rPr lang="en-GB" altLang="en-US"/>
              <a:t>© corbis</a:t>
            </a:r>
          </a:p>
          <a:p>
            <a:endParaRPr lang="en-GB" alt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5ACBF94-1EE2-D379-850B-DFF103685B3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BF1D8BD0-C481-6E41-AE04-0416CF97A57A}" type="slidenum">
              <a:rPr lang="en-GB" altLang="en-US" sz="1200" b="0">
                <a:latin typeface="Times New Roman" panose="02020603050405020304" pitchFamily="18" charset="0"/>
              </a:rPr>
              <a:pPr/>
              <a:t>27</a:t>
            </a:fld>
            <a:endParaRPr lang="en-GB" altLang="en-US" sz="1200" b="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Slide Image Placeholder 1">
            <a:extLst>
              <a:ext uri="{FF2B5EF4-FFF2-40B4-BE49-F238E27FC236}">
                <a16:creationId xmlns:a16="http://schemas.microsoft.com/office/drawing/2014/main" id="{54D4901A-72DC-9019-C2AA-346854038BC7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8307" name="Notes Placeholder 2">
            <a:extLst>
              <a:ext uri="{FF2B5EF4-FFF2-40B4-BE49-F238E27FC236}">
                <a16:creationId xmlns:a16="http://schemas.microsoft.com/office/drawing/2014/main" id="{9A132968-7569-644F-F524-B2C946B189A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GB" altLang="en-US" b="1"/>
              <a:t>Photo: </a:t>
            </a:r>
            <a:r>
              <a:rPr lang="en-GB" altLang="en-US"/>
              <a:t>© americanistadechiapas on Flickr. This image is reproduced under the terms of the Creative Commons License 2.0. </a:t>
            </a:r>
            <a:r>
              <a:rPr lang="en-GB" altLang="en-US" u="sng">
                <a:hlinkClick r:id="rId3"/>
              </a:rPr>
              <a:t>http://www.flickr.com/photos/americanistadechiapas/5365354123/</a:t>
            </a:r>
            <a:r>
              <a:rPr lang="en-GB" altLang="en-US" b="1"/>
              <a:t>Photo: </a:t>
            </a:r>
            <a:r>
              <a:rPr lang="en-GB" altLang="en-US"/>
              <a:t>© 123RF Limited</a:t>
            </a:r>
          </a:p>
          <a:p>
            <a:endParaRPr lang="en-GB" altLang="en-US"/>
          </a:p>
          <a:p>
            <a:endParaRPr lang="en-GB" alt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C8CFE68-B06B-F9B7-3309-F3B84EDDF0D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C6B08BA3-4080-4A46-ABA7-BECE81162ABF}" type="slidenum">
              <a:rPr lang="en-GB" altLang="en-US" sz="1200" b="0">
                <a:latin typeface="Times New Roman" panose="02020603050405020304" pitchFamily="18" charset="0"/>
              </a:rPr>
              <a:pPr/>
              <a:t>28</a:t>
            </a:fld>
            <a:endParaRPr lang="en-GB" altLang="en-US" sz="1200" b="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Slide Image Placeholder 1">
            <a:extLst>
              <a:ext uri="{FF2B5EF4-FFF2-40B4-BE49-F238E27FC236}">
                <a16:creationId xmlns:a16="http://schemas.microsoft.com/office/drawing/2014/main" id="{71DAC7C0-6D25-29CE-F758-CBBB03AA9590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9331" name="Notes Placeholder 2">
            <a:extLst>
              <a:ext uri="{FF2B5EF4-FFF2-40B4-BE49-F238E27FC236}">
                <a16:creationId xmlns:a16="http://schemas.microsoft.com/office/drawing/2014/main" id="{C43B2518-BB94-C3D6-AB0E-CC7E1E88557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GB" altLang="en-US" b="1"/>
              <a:t>Photo: </a:t>
            </a:r>
            <a:r>
              <a:rPr lang="en-GB" altLang="en-US"/>
              <a:t>© 123RF Limited</a:t>
            </a:r>
          </a:p>
          <a:p>
            <a:endParaRPr lang="en-GB" alt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1931AB3-2C20-CC41-404D-FCF5854DA9F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3BEEBAEA-DA1A-F64C-A283-F17B36F8DA65}" type="slidenum">
              <a:rPr lang="en-GB" altLang="en-US" sz="1200" b="0">
                <a:latin typeface="Times New Roman" panose="02020603050405020304" pitchFamily="18" charset="0"/>
              </a:rPr>
              <a:pPr/>
              <a:t>29</a:t>
            </a:fld>
            <a:endParaRPr lang="en-GB" altLang="en-US" sz="1200" b="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Slide Image Placeholder 1">
            <a:extLst>
              <a:ext uri="{FF2B5EF4-FFF2-40B4-BE49-F238E27FC236}">
                <a16:creationId xmlns:a16="http://schemas.microsoft.com/office/drawing/2014/main" id="{EAB4B1DD-CF14-59E1-A854-6FBA2FE5A87A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00355" name="Notes Placeholder 2">
            <a:extLst>
              <a:ext uri="{FF2B5EF4-FFF2-40B4-BE49-F238E27FC236}">
                <a16:creationId xmlns:a16="http://schemas.microsoft.com/office/drawing/2014/main" id="{BAD95260-EEF3-7AE8-EA58-D970C7CACD9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GB" altLang="en-US" b="1"/>
              <a:t>Photo: </a:t>
            </a:r>
            <a:r>
              <a:rPr lang="en-GB" altLang="en-US"/>
              <a:t>© London 2012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8E15F82-C5F6-A02A-C13E-B2002A06E6F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B80E9436-E92B-6347-8FDB-6C7A52528C14}" type="slidenum">
              <a:rPr lang="en-GB" altLang="en-US" sz="1200" b="0">
                <a:latin typeface="Times New Roman" panose="02020603050405020304" pitchFamily="18" charset="0"/>
              </a:rPr>
              <a:pPr/>
              <a:t>30</a:t>
            </a:fld>
            <a:endParaRPr lang="en-GB" altLang="en-US" sz="1200" b="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Slide Image Placeholder 1">
            <a:extLst>
              <a:ext uri="{FF2B5EF4-FFF2-40B4-BE49-F238E27FC236}">
                <a16:creationId xmlns:a16="http://schemas.microsoft.com/office/drawing/2014/main" id="{EA2399EC-B688-1E1E-A02D-77866908C884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01379" name="Notes Placeholder 2">
            <a:extLst>
              <a:ext uri="{FF2B5EF4-FFF2-40B4-BE49-F238E27FC236}">
                <a16:creationId xmlns:a16="http://schemas.microsoft.com/office/drawing/2014/main" id="{533C2AF8-E55F-60D8-C121-8B892087C8E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GB" altLang="en-US" b="1"/>
              <a:t>Photo: </a:t>
            </a:r>
            <a:r>
              <a:rPr lang="en-GB" altLang="en-US"/>
              <a:t>© London 2012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DABA5F2-DFA9-E829-F5A7-B526204B015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471E62D6-3380-AD4B-8588-DF52CD67D60F}" type="slidenum">
              <a:rPr lang="en-GB" altLang="en-US" sz="1200" b="0">
                <a:latin typeface="Times New Roman" panose="02020603050405020304" pitchFamily="18" charset="0"/>
              </a:rPr>
              <a:pPr/>
              <a:t>31</a:t>
            </a:fld>
            <a:endParaRPr lang="en-GB" altLang="en-US" sz="1200" b="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Slide Image Placeholder 1">
            <a:extLst>
              <a:ext uri="{FF2B5EF4-FFF2-40B4-BE49-F238E27FC236}">
                <a16:creationId xmlns:a16="http://schemas.microsoft.com/office/drawing/2014/main" id="{2A190549-4F66-AD5F-155C-3E9173F6A62A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02403" name="Notes Placeholder 2">
            <a:extLst>
              <a:ext uri="{FF2B5EF4-FFF2-40B4-BE49-F238E27FC236}">
                <a16:creationId xmlns:a16="http://schemas.microsoft.com/office/drawing/2014/main" id="{A339C4AD-3ED0-4A19-948F-429ED7500EE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GB" altLang="en-US" b="1"/>
              <a:t>Photo</a:t>
            </a:r>
            <a:r>
              <a:rPr lang="en-GB" altLang="en-US"/>
              <a:t>: © </a:t>
            </a:r>
            <a:r>
              <a:rPr lang="en-GB" altLang="en-US">
                <a:hlinkClick r:id="rId3"/>
              </a:rPr>
              <a:t>roubicek</a:t>
            </a:r>
            <a:r>
              <a:rPr lang="en-GB" altLang="en-US"/>
              <a:t> on </a:t>
            </a:r>
            <a:r>
              <a:rPr lang="en-GB" altLang="en-US">
                <a:hlinkClick r:id="rId4"/>
              </a:rPr>
              <a:t>Flickr</a:t>
            </a:r>
            <a:r>
              <a:rPr lang="en-GB" altLang="en-US"/>
              <a:t>. This image is reproduced under the terms of the Creative Commons License 3.0. </a:t>
            </a:r>
            <a:r>
              <a:rPr lang="en-US" altLang="en-US" u="sng">
                <a:hlinkClick r:id="rId5"/>
              </a:rPr>
              <a:t>http://www.fotopedia.com/items/flickr-1094747626</a:t>
            </a:r>
            <a:endParaRPr lang="en-GB" alt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EC9D065-F145-8FDE-C661-66CDDCA4064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A634D80C-F060-3F43-8354-5AA93D2B724A}" type="slidenum">
              <a:rPr lang="en-GB" altLang="en-US" sz="1200" b="0">
                <a:latin typeface="Times New Roman" panose="02020603050405020304" pitchFamily="18" charset="0"/>
              </a:rPr>
              <a:pPr/>
              <a:t>32</a:t>
            </a:fld>
            <a:endParaRPr lang="en-GB" altLang="en-US" sz="1200" b="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Slide Image Placeholder 1">
            <a:extLst>
              <a:ext uri="{FF2B5EF4-FFF2-40B4-BE49-F238E27FC236}">
                <a16:creationId xmlns:a16="http://schemas.microsoft.com/office/drawing/2014/main" id="{DA7C3DA5-1897-83D7-AE18-277DD278FDAC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03427" name="Notes Placeholder 2">
            <a:extLst>
              <a:ext uri="{FF2B5EF4-FFF2-40B4-BE49-F238E27FC236}">
                <a16:creationId xmlns:a16="http://schemas.microsoft.com/office/drawing/2014/main" id="{B9378C57-9CAF-0A0C-86F1-FF085191240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GB" altLang="en-US" b="1"/>
              <a:t>Photo: </a:t>
            </a:r>
            <a:r>
              <a:rPr lang="en-GB" altLang="en-US"/>
              <a:t>© London 2012</a:t>
            </a:r>
          </a:p>
          <a:p>
            <a:endParaRPr lang="en-GB" alt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24867E0-741B-22E1-D363-E6653190261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6B05C899-1535-A642-B692-F7432874B309}" type="slidenum">
              <a:rPr lang="en-GB" altLang="en-US" sz="1200" b="0">
                <a:latin typeface="Times New Roman" panose="02020603050405020304" pitchFamily="18" charset="0"/>
              </a:rPr>
              <a:pPr/>
              <a:t>33</a:t>
            </a:fld>
            <a:endParaRPr lang="en-GB" altLang="en-US" sz="1200" b="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59D6274B-8880-65A9-4D76-5DAE66D8C1D5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568032D7-58CB-564D-B938-116C15D64032}" type="slidenum">
              <a:rPr lang="en-GB" altLang="en-US" sz="1200" b="0">
                <a:latin typeface="Times New Roman" panose="02020603050405020304" pitchFamily="18" charset="0"/>
              </a:rPr>
              <a:pPr/>
              <a:t>34</a:t>
            </a:fld>
            <a:endParaRPr lang="en-GB" altLang="en-US" sz="1200" b="0">
              <a:latin typeface="Times New Roman" panose="02020603050405020304" pitchFamily="18" charset="0"/>
            </a:endParaRPr>
          </a:p>
        </p:txBody>
      </p:sp>
      <p:sp>
        <p:nvSpPr>
          <p:cNvPr id="104451" name="Rectangle 2">
            <a:extLst>
              <a:ext uri="{FF2B5EF4-FFF2-40B4-BE49-F238E27FC236}">
                <a16:creationId xmlns:a16="http://schemas.microsoft.com/office/drawing/2014/main" id="{F9CA38C3-474E-8DD6-225B-FE1E1B03C02C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4452" name="Rectangle 3">
            <a:extLst>
              <a:ext uri="{FF2B5EF4-FFF2-40B4-BE49-F238E27FC236}">
                <a16:creationId xmlns:a16="http://schemas.microsoft.com/office/drawing/2014/main" id="{C55EDB26-0FD3-3FD5-3080-33D514EC83D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GB" altLang="en-US" b="1"/>
              <a:t>Photo: </a:t>
            </a:r>
            <a:r>
              <a:rPr lang="en-GB" altLang="en-US"/>
              <a:t>© London 2012</a:t>
            </a:r>
          </a:p>
          <a:p>
            <a:endParaRPr lang="en-US" altLang="en-US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Slide Image Placeholder 1">
            <a:extLst>
              <a:ext uri="{FF2B5EF4-FFF2-40B4-BE49-F238E27FC236}">
                <a16:creationId xmlns:a16="http://schemas.microsoft.com/office/drawing/2014/main" id="{7D3394F2-C142-6691-7BF4-EAEAD6CED90D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05475" name="Notes Placeholder 2">
            <a:extLst>
              <a:ext uri="{FF2B5EF4-FFF2-40B4-BE49-F238E27FC236}">
                <a16:creationId xmlns:a16="http://schemas.microsoft.com/office/drawing/2014/main" id="{12FA9625-2210-24B9-76B2-EF9C2739D71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GB" altLang="en-US" b="1"/>
              <a:t>Photo: </a:t>
            </a:r>
            <a:r>
              <a:rPr lang="en-GB" altLang="en-US"/>
              <a:t>© FocusMedia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4E4A0E1-B171-7C0F-7EA6-715B92E4C21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2D625272-FB32-744C-906C-E7D0638E33EA}" type="slidenum">
              <a:rPr lang="en-GB" altLang="en-US" sz="1200" b="0">
                <a:latin typeface="Times New Roman" panose="02020603050405020304" pitchFamily="18" charset="0"/>
              </a:rPr>
              <a:pPr/>
              <a:t>35</a:t>
            </a:fld>
            <a:endParaRPr lang="en-GB" altLang="en-US" sz="1200" b="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Slide Image Placeholder 1">
            <a:extLst>
              <a:ext uri="{FF2B5EF4-FFF2-40B4-BE49-F238E27FC236}">
                <a16:creationId xmlns:a16="http://schemas.microsoft.com/office/drawing/2014/main" id="{BDB3923E-EE3F-E4B6-857F-7051071E93E1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8851" name="Notes Placeholder 2">
            <a:extLst>
              <a:ext uri="{FF2B5EF4-FFF2-40B4-BE49-F238E27FC236}">
                <a16:creationId xmlns:a16="http://schemas.microsoft.com/office/drawing/2014/main" id="{CE8B278C-EB03-44E8-37EC-67AA0054AB3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GB" altLang="en-US" b="1"/>
              <a:t>Photo: </a:t>
            </a:r>
            <a:r>
              <a:rPr lang="en-GB" altLang="en-US"/>
              <a:t>© London 2012</a:t>
            </a:r>
          </a:p>
          <a:p>
            <a:endParaRPr lang="en-GB" alt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1D7ADE2-A6C5-7A36-4173-81EF7D9F569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1DDF6DDD-9DB5-D843-BE4B-8C5CF4B27A95}" type="slidenum">
              <a:rPr lang="en-GB" altLang="en-US" sz="1200" b="0">
                <a:latin typeface="Times New Roman" panose="02020603050405020304" pitchFamily="18" charset="0"/>
              </a:rPr>
              <a:pPr/>
              <a:t>5</a:t>
            </a:fld>
            <a:endParaRPr lang="en-GB" altLang="en-US" sz="1200" b="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Slide Image Placeholder 1">
            <a:extLst>
              <a:ext uri="{FF2B5EF4-FFF2-40B4-BE49-F238E27FC236}">
                <a16:creationId xmlns:a16="http://schemas.microsoft.com/office/drawing/2014/main" id="{CD536128-86E3-0508-2DF4-155BFF8AF630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06499" name="Notes Placeholder 2">
            <a:extLst>
              <a:ext uri="{FF2B5EF4-FFF2-40B4-BE49-F238E27FC236}">
                <a16:creationId xmlns:a16="http://schemas.microsoft.com/office/drawing/2014/main" id="{54241A6B-E7CB-B729-F7E4-B6348045F5A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GB" altLang="en-US" b="1"/>
              <a:t>Photo: </a:t>
            </a:r>
            <a:r>
              <a:rPr lang="en-GB" altLang="en-US"/>
              <a:t>© London 2012</a:t>
            </a:r>
          </a:p>
          <a:p>
            <a:endParaRPr lang="en-GB" alt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3D4491C-6CD0-0F71-C7A7-0516A0E281F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3ECDF023-6813-024B-A4A6-803D02413973}" type="slidenum">
              <a:rPr lang="en-GB" altLang="en-US" sz="1200" b="0">
                <a:latin typeface="Times New Roman" panose="02020603050405020304" pitchFamily="18" charset="0"/>
              </a:rPr>
              <a:pPr/>
              <a:t>37</a:t>
            </a:fld>
            <a:endParaRPr lang="en-GB" altLang="en-US" sz="1200" b="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Slide Image Placeholder 1">
            <a:extLst>
              <a:ext uri="{FF2B5EF4-FFF2-40B4-BE49-F238E27FC236}">
                <a16:creationId xmlns:a16="http://schemas.microsoft.com/office/drawing/2014/main" id="{31F7E193-7C7E-EAF4-04D1-99FAD66E0ED4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07523" name="Notes Placeholder 2">
            <a:extLst>
              <a:ext uri="{FF2B5EF4-FFF2-40B4-BE49-F238E27FC236}">
                <a16:creationId xmlns:a16="http://schemas.microsoft.com/office/drawing/2014/main" id="{B18B31AE-DD98-99AA-0DDC-699488A2C66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GB" altLang="en-US" b="1"/>
              <a:t>Photo: </a:t>
            </a:r>
            <a:r>
              <a:rPr lang="en-GB" altLang="en-US"/>
              <a:t>© FocusMedia</a:t>
            </a:r>
          </a:p>
          <a:p>
            <a:endParaRPr lang="en-GB" alt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6E10D91-1443-2794-24FC-D0E9B8F5658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437B503E-140A-194B-94C5-B34787819109}" type="slidenum">
              <a:rPr lang="en-GB" altLang="en-US" sz="1200" b="0">
                <a:latin typeface="Times New Roman" panose="02020603050405020304" pitchFamily="18" charset="0"/>
              </a:rPr>
              <a:pPr/>
              <a:t>38</a:t>
            </a:fld>
            <a:endParaRPr lang="en-GB" altLang="en-US" sz="1200" b="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460FA1B5-29FE-0709-A8B1-52E4125B3F65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A8AEDB88-348E-8E46-AFFC-56FB8C6AEE8C}" type="slidenum">
              <a:rPr lang="en-GB" altLang="en-US" sz="1200" b="0">
                <a:latin typeface="Times New Roman" panose="02020603050405020304" pitchFamily="18" charset="0"/>
              </a:rPr>
              <a:pPr/>
              <a:t>39</a:t>
            </a:fld>
            <a:endParaRPr lang="en-GB" altLang="en-US" sz="1200" b="0">
              <a:latin typeface="Times New Roman" panose="02020603050405020304" pitchFamily="18" charset="0"/>
            </a:endParaRPr>
          </a:p>
        </p:txBody>
      </p:sp>
      <p:sp>
        <p:nvSpPr>
          <p:cNvPr id="108547" name="Rectangle 2">
            <a:extLst>
              <a:ext uri="{FF2B5EF4-FFF2-40B4-BE49-F238E27FC236}">
                <a16:creationId xmlns:a16="http://schemas.microsoft.com/office/drawing/2014/main" id="{96252014-2F8B-D896-56E7-6064599DEA96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8548" name="Rectangle 3">
            <a:extLst>
              <a:ext uri="{FF2B5EF4-FFF2-40B4-BE49-F238E27FC236}">
                <a16:creationId xmlns:a16="http://schemas.microsoft.com/office/drawing/2014/main" id="{E15B971F-1EBA-7139-2496-56316054661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GB" altLang="en-US" b="1"/>
              <a:t>Photo: </a:t>
            </a:r>
            <a:r>
              <a:rPr lang="en-GB" altLang="en-US"/>
              <a:t>© London 2012</a:t>
            </a:r>
          </a:p>
          <a:p>
            <a:endParaRPr lang="en-US" altLang="en-US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0" name="Slide Image Placeholder 1">
            <a:extLst>
              <a:ext uri="{FF2B5EF4-FFF2-40B4-BE49-F238E27FC236}">
                <a16:creationId xmlns:a16="http://schemas.microsoft.com/office/drawing/2014/main" id="{FC3CA216-8D26-5E69-E34B-B70515E1DB10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09571" name="Notes Placeholder 2">
            <a:extLst>
              <a:ext uri="{FF2B5EF4-FFF2-40B4-BE49-F238E27FC236}">
                <a16:creationId xmlns:a16="http://schemas.microsoft.com/office/drawing/2014/main" id="{60663926-A07C-6695-4FC1-5E665B9E38D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GB" altLang="en-US" b="1"/>
              <a:t>Photo: </a:t>
            </a:r>
            <a:r>
              <a:rPr lang="en-GB" altLang="en-US"/>
              <a:t>© americanistadechiapas on Flickr. This image is reproduced under the terms of the Creative Commons License 2.0. </a:t>
            </a:r>
            <a:r>
              <a:rPr lang="en-GB" altLang="en-US" u="sng">
                <a:hlinkClick r:id="rId3"/>
              </a:rPr>
              <a:t>http://www.flickr.com/photos/americanistadechiapas/5639051871/</a:t>
            </a:r>
            <a:endParaRPr lang="en-GB" altLang="en-US"/>
          </a:p>
          <a:p>
            <a:endParaRPr lang="en-GB" alt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40022C0-854D-354D-BC2B-C7517A95E11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2C557965-BDDC-8749-9833-57A01ACCFC26}" type="slidenum">
              <a:rPr lang="en-GB" altLang="en-US" sz="1200" b="0">
                <a:latin typeface="Times New Roman" panose="02020603050405020304" pitchFamily="18" charset="0"/>
              </a:rPr>
              <a:pPr/>
              <a:t>40</a:t>
            </a:fld>
            <a:endParaRPr lang="en-GB" altLang="en-US" sz="1200" b="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4" name="Slide Image Placeholder 1">
            <a:extLst>
              <a:ext uri="{FF2B5EF4-FFF2-40B4-BE49-F238E27FC236}">
                <a16:creationId xmlns:a16="http://schemas.microsoft.com/office/drawing/2014/main" id="{17E0E524-12B0-B739-A433-5D491E62C4DB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10595" name="Notes Placeholder 2">
            <a:extLst>
              <a:ext uri="{FF2B5EF4-FFF2-40B4-BE49-F238E27FC236}">
                <a16:creationId xmlns:a16="http://schemas.microsoft.com/office/drawing/2014/main" id="{22971939-4CA4-3E34-8646-01A1236D8DB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GB" altLang="en-US" b="1"/>
              <a:t>Photo: </a:t>
            </a:r>
            <a:r>
              <a:rPr lang="en-GB" altLang="en-US"/>
              <a:t>© London 2012</a:t>
            </a:r>
          </a:p>
          <a:p>
            <a:endParaRPr lang="en-GB" alt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8CEF6B7-86F0-BD0B-FE02-99E17DF4018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5825D3A1-1157-8B44-BC0A-5C5E130BA29F}" type="slidenum">
              <a:rPr lang="en-GB" altLang="en-US" sz="1200" b="0">
                <a:latin typeface="Times New Roman" panose="02020603050405020304" pitchFamily="18" charset="0"/>
              </a:rPr>
              <a:pPr/>
              <a:t>41</a:t>
            </a:fld>
            <a:endParaRPr lang="en-GB" altLang="en-US" sz="1200" b="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Slide Image Placeholder 1">
            <a:extLst>
              <a:ext uri="{FF2B5EF4-FFF2-40B4-BE49-F238E27FC236}">
                <a16:creationId xmlns:a16="http://schemas.microsoft.com/office/drawing/2014/main" id="{B35237FB-3723-C560-56F0-EE67C1EF7DEE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11619" name="Notes Placeholder 2">
            <a:extLst>
              <a:ext uri="{FF2B5EF4-FFF2-40B4-BE49-F238E27FC236}">
                <a16:creationId xmlns:a16="http://schemas.microsoft.com/office/drawing/2014/main" id="{FA7DEF35-B7B1-2A50-D31A-D1C8932A90A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GB" altLang="en-US" b="1"/>
              <a:t>Photo: </a:t>
            </a:r>
            <a:r>
              <a:rPr lang="en-GB" altLang="en-US"/>
              <a:t>© Focusmedia</a:t>
            </a:r>
          </a:p>
          <a:p>
            <a:endParaRPr lang="en-GB" alt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40B8384-054A-C9CE-5943-C015B08B07D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F1320EDB-9599-4349-B7FD-D83D002312A7}" type="slidenum">
              <a:rPr lang="en-GB" altLang="en-US" sz="1200" b="0">
                <a:latin typeface="Times New Roman" panose="02020603050405020304" pitchFamily="18" charset="0"/>
              </a:rPr>
              <a:pPr/>
              <a:t>42</a:t>
            </a:fld>
            <a:endParaRPr lang="en-GB" altLang="en-US" sz="1200" b="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Slide Image Placeholder 1">
            <a:extLst>
              <a:ext uri="{FF2B5EF4-FFF2-40B4-BE49-F238E27FC236}">
                <a16:creationId xmlns:a16="http://schemas.microsoft.com/office/drawing/2014/main" id="{5D892FFD-13C8-6E87-833D-764B1A10D582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12643" name="Notes Placeholder 2">
            <a:extLst>
              <a:ext uri="{FF2B5EF4-FFF2-40B4-BE49-F238E27FC236}">
                <a16:creationId xmlns:a16="http://schemas.microsoft.com/office/drawing/2014/main" id="{DD44124D-B4B2-1224-B95E-26D50A9E1FB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GB" altLang="en-US" b="1"/>
              <a:t>Photo: </a:t>
            </a:r>
            <a:r>
              <a:rPr lang="en-GB" altLang="en-US"/>
              <a:t>© London 2012</a:t>
            </a:r>
          </a:p>
          <a:p>
            <a:endParaRPr lang="en-GB" alt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D2C59D3-B1B7-3EFA-3BD4-0EEA00168BE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5965E78D-9C55-7F44-95D0-0066DE8E94BC}" type="slidenum">
              <a:rPr lang="en-GB" altLang="en-US" sz="1200" b="0">
                <a:latin typeface="Times New Roman" panose="02020603050405020304" pitchFamily="18" charset="0"/>
              </a:rPr>
              <a:pPr/>
              <a:t>43</a:t>
            </a:fld>
            <a:endParaRPr lang="en-GB" altLang="en-US" sz="1200" b="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6" name="Slide Image Placeholder 1">
            <a:extLst>
              <a:ext uri="{FF2B5EF4-FFF2-40B4-BE49-F238E27FC236}">
                <a16:creationId xmlns:a16="http://schemas.microsoft.com/office/drawing/2014/main" id="{FE618F4A-9651-1515-C3CB-93A55EE659D9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13667" name="Notes Placeholder 2">
            <a:extLst>
              <a:ext uri="{FF2B5EF4-FFF2-40B4-BE49-F238E27FC236}">
                <a16:creationId xmlns:a16="http://schemas.microsoft.com/office/drawing/2014/main" id="{CADECBE7-CA2B-8D59-44D5-187A8CB8D2D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GB" altLang="en-US" b="1"/>
              <a:t>Photo: </a:t>
            </a:r>
            <a:r>
              <a:rPr lang="en-GB" altLang="en-US"/>
              <a:t>© London 2012</a:t>
            </a:r>
          </a:p>
          <a:p>
            <a:endParaRPr lang="en-GB" alt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1BF1F17-61B4-60ED-9B22-ED8A57EFF08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3A083FD1-9B90-7D43-AE57-B1910953ED21}" type="slidenum">
              <a:rPr lang="en-GB" altLang="en-US" sz="1200" b="0">
                <a:latin typeface="Times New Roman" panose="02020603050405020304" pitchFamily="18" charset="0"/>
              </a:rPr>
              <a:pPr/>
              <a:t>44</a:t>
            </a:fld>
            <a:endParaRPr lang="en-GB" altLang="en-US" sz="1200" b="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0" name="Slide Image Placeholder 1">
            <a:extLst>
              <a:ext uri="{FF2B5EF4-FFF2-40B4-BE49-F238E27FC236}">
                <a16:creationId xmlns:a16="http://schemas.microsoft.com/office/drawing/2014/main" id="{FCD83286-AF7D-279C-BE65-60BFA24AFBD0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14691" name="Notes Placeholder 2">
            <a:extLst>
              <a:ext uri="{FF2B5EF4-FFF2-40B4-BE49-F238E27FC236}">
                <a16:creationId xmlns:a16="http://schemas.microsoft.com/office/drawing/2014/main" id="{9214D8BB-2A31-B32E-2E6C-F0AF8E5B05D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GB" altLang="en-US" b="1"/>
              <a:t>Photo: </a:t>
            </a:r>
            <a:r>
              <a:rPr lang="en-GB" altLang="en-US"/>
              <a:t>© London 2012</a:t>
            </a:r>
          </a:p>
          <a:p>
            <a:endParaRPr lang="en-GB" alt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E0AD1FC-9D73-F476-2C9A-77B090B9AFE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A71F9588-7DC2-3344-94B5-58A921E27F09}" type="slidenum">
              <a:rPr lang="en-GB" altLang="en-US" sz="1200" b="0">
                <a:latin typeface="Times New Roman" panose="02020603050405020304" pitchFamily="18" charset="0"/>
              </a:rPr>
              <a:pPr/>
              <a:t>45</a:t>
            </a:fld>
            <a:endParaRPr lang="en-GB" altLang="en-US" sz="1200" b="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4" name="Slide Image Placeholder 1">
            <a:extLst>
              <a:ext uri="{FF2B5EF4-FFF2-40B4-BE49-F238E27FC236}">
                <a16:creationId xmlns:a16="http://schemas.microsoft.com/office/drawing/2014/main" id="{A38EA2B4-004F-363F-1F5A-ECC989F0E601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15715" name="Notes Placeholder 2">
            <a:extLst>
              <a:ext uri="{FF2B5EF4-FFF2-40B4-BE49-F238E27FC236}">
                <a16:creationId xmlns:a16="http://schemas.microsoft.com/office/drawing/2014/main" id="{B8F3CF01-1578-AE47-EE63-E6909CE3491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GB" altLang="en-US" b="1"/>
              <a:t>Photo: </a:t>
            </a:r>
            <a:r>
              <a:rPr lang="en-GB" altLang="en-US"/>
              <a:t>© Focusmedia</a:t>
            </a:r>
          </a:p>
          <a:p>
            <a:endParaRPr lang="en-GB" alt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B39BB9C-09B5-2415-BF9E-2B6DD07703C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D6949402-72C5-F349-9B83-842CC2510DF6}" type="slidenum">
              <a:rPr lang="en-GB" altLang="en-US" sz="1200" b="0">
                <a:latin typeface="Times New Roman" panose="02020603050405020304" pitchFamily="18" charset="0"/>
              </a:rPr>
              <a:pPr/>
              <a:t>46</a:t>
            </a:fld>
            <a:endParaRPr lang="en-GB" altLang="en-US" sz="1200" b="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Slide Image Placeholder 1">
            <a:extLst>
              <a:ext uri="{FF2B5EF4-FFF2-40B4-BE49-F238E27FC236}">
                <a16:creationId xmlns:a16="http://schemas.microsoft.com/office/drawing/2014/main" id="{0E34249B-AEE2-BACA-399D-D211AB274618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9875" name="Notes Placeholder 2">
            <a:extLst>
              <a:ext uri="{FF2B5EF4-FFF2-40B4-BE49-F238E27FC236}">
                <a16:creationId xmlns:a16="http://schemas.microsoft.com/office/drawing/2014/main" id="{03D776B6-D4CE-4E15-6F5F-6848A5378E3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GB" altLang="en-US" b="1"/>
              <a:t>Photo: </a:t>
            </a:r>
            <a:r>
              <a:rPr lang="en-GB" altLang="en-US"/>
              <a:t>© Focus Multimedia </a:t>
            </a:r>
          </a:p>
          <a:p>
            <a:endParaRPr lang="en-GB" alt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2579557-DDCC-2634-FAE1-D61A8650917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272EEA54-6837-8C46-AFA0-16FB54F3899F}" type="slidenum">
              <a:rPr lang="en-GB" altLang="en-US" sz="1200" b="0">
                <a:latin typeface="Times New Roman" panose="02020603050405020304" pitchFamily="18" charset="0"/>
              </a:rPr>
              <a:pPr/>
              <a:t>8</a:t>
            </a:fld>
            <a:endParaRPr lang="en-GB" altLang="en-US" sz="1200" b="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8" name="Slide Image Placeholder 1">
            <a:extLst>
              <a:ext uri="{FF2B5EF4-FFF2-40B4-BE49-F238E27FC236}">
                <a16:creationId xmlns:a16="http://schemas.microsoft.com/office/drawing/2014/main" id="{B80C3638-035F-5CA9-4DEC-42EA9191CB8C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16739" name="Notes Placeholder 2">
            <a:extLst>
              <a:ext uri="{FF2B5EF4-FFF2-40B4-BE49-F238E27FC236}">
                <a16:creationId xmlns:a16="http://schemas.microsoft.com/office/drawing/2014/main" id="{3B9A9B14-6CFD-E19D-549D-7E162DECD9C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GB" altLang="en-US" b="1"/>
              <a:t>Photo: </a:t>
            </a:r>
            <a:r>
              <a:rPr lang="en-GB" altLang="en-US"/>
              <a:t>© Focusmedia</a:t>
            </a:r>
          </a:p>
          <a:p>
            <a:endParaRPr lang="en-GB" alt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E78D90F-7536-2ECA-FEAC-68BF3CF6E3E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D2404311-DDC0-174C-ABB9-41AA7C2D50D4}" type="slidenum">
              <a:rPr lang="en-GB" altLang="en-US" sz="1200" b="0">
                <a:latin typeface="Times New Roman" panose="02020603050405020304" pitchFamily="18" charset="0"/>
              </a:rPr>
              <a:pPr/>
              <a:t>47</a:t>
            </a:fld>
            <a:endParaRPr lang="en-GB" altLang="en-US" sz="1200" b="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2" name="Slide Image Placeholder 1">
            <a:extLst>
              <a:ext uri="{FF2B5EF4-FFF2-40B4-BE49-F238E27FC236}">
                <a16:creationId xmlns:a16="http://schemas.microsoft.com/office/drawing/2014/main" id="{FAC87FA3-02B8-C30A-B0F4-A603731C0CB5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17763" name="Notes Placeholder 2">
            <a:extLst>
              <a:ext uri="{FF2B5EF4-FFF2-40B4-BE49-F238E27FC236}">
                <a16:creationId xmlns:a16="http://schemas.microsoft.com/office/drawing/2014/main" id="{C72433A0-4B11-A254-A9DC-0B806C8D80C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GB" altLang="en-US" b="1"/>
              <a:t>Photo: </a:t>
            </a:r>
            <a:r>
              <a:rPr lang="en-GB" altLang="en-US"/>
              <a:t>© Focusmedia</a:t>
            </a:r>
          </a:p>
          <a:p>
            <a:endParaRPr lang="en-GB" alt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3AAC163-B48B-04C0-A2E9-F58D5875EBB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DB1C1DE3-7A0A-7140-B3DF-2BC4F2F338F1}" type="slidenum">
              <a:rPr lang="en-GB" altLang="en-US" sz="1200" b="0">
                <a:latin typeface="Times New Roman" panose="02020603050405020304" pitchFamily="18" charset="0"/>
              </a:rPr>
              <a:pPr/>
              <a:t>48</a:t>
            </a:fld>
            <a:endParaRPr lang="en-GB" altLang="en-US" sz="1200" b="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6" name="Slide Image Placeholder 1">
            <a:extLst>
              <a:ext uri="{FF2B5EF4-FFF2-40B4-BE49-F238E27FC236}">
                <a16:creationId xmlns:a16="http://schemas.microsoft.com/office/drawing/2014/main" id="{AC8E0B9E-82F0-21A6-F445-77625758FCE8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18787" name="Notes Placeholder 2">
            <a:extLst>
              <a:ext uri="{FF2B5EF4-FFF2-40B4-BE49-F238E27FC236}">
                <a16:creationId xmlns:a16="http://schemas.microsoft.com/office/drawing/2014/main" id="{421978A3-70EF-BC93-2C34-D4F46F0F1D2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GB" altLang="en-US" b="1"/>
              <a:t>Photo: </a:t>
            </a:r>
            <a:r>
              <a:rPr lang="en-GB" altLang="en-US"/>
              <a:t>© London 2012</a:t>
            </a:r>
          </a:p>
          <a:p>
            <a:endParaRPr lang="en-GB" alt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9613569-92C5-FA5E-6803-96B28E0E2E4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0D3AF38D-E032-E749-9804-85F6B8528A72}" type="slidenum">
              <a:rPr lang="en-GB" altLang="en-US" sz="1200" b="0">
                <a:latin typeface="Times New Roman" panose="02020603050405020304" pitchFamily="18" charset="0"/>
              </a:rPr>
              <a:pPr/>
              <a:t>49</a:t>
            </a:fld>
            <a:endParaRPr lang="en-GB" altLang="en-US" sz="1200" b="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10" name="Slide Image Placeholder 1">
            <a:extLst>
              <a:ext uri="{FF2B5EF4-FFF2-40B4-BE49-F238E27FC236}">
                <a16:creationId xmlns:a16="http://schemas.microsoft.com/office/drawing/2014/main" id="{BE793D01-7E8D-7C77-E991-98C7032C9911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19811" name="Notes Placeholder 2">
            <a:extLst>
              <a:ext uri="{FF2B5EF4-FFF2-40B4-BE49-F238E27FC236}">
                <a16:creationId xmlns:a16="http://schemas.microsoft.com/office/drawing/2014/main" id="{4A940DD2-FF4F-7AB4-1E60-E36CF933370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GB" altLang="en-US" b="1"/>
              <a:t>Photo: </a:t>
            </a:r>
            <a:r>
              <a:rPr lang="en-GB" altLang="en-US"/>
              <a:t>© London 2012</a:t>
            </a:r>
          </a:p>
          <a:p>
            <a:endParaRPr lang="en-GB" alt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1FB43A4-69DF-EA49-1A05-5342F676C9C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46CC8BC3-AFB7-B842-BAA4-AAF9AF3E69EF}" type="slidenum">
              <a:rPr lang="en-GB" altLang="en-US" sz="1200" b="0">
                <a:latin typeface="Times New Roman" panose="02020603050405020304" pitchFamily="18" charset="0"/>
              </a:rPr>
              <a:pPr/>
              <a:t>50</a:t>
            </a:fld>
            <a:endParaRPr lang="en-GB" altLang="en-US" sz="1200" b="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4" name="Slide Image Placeholder 1">
            <a:extLst>
              <a:ext uri="{FF2B5EF4-FFF2-40B4-BE49-F238E27FC236}">
                <a16:creationId xmlns:a16="http://schemas.microsoft.com/office/drawing/2014/main" id="{339A9FCC-B1C7-B8DD-6D6D-40C0B28C838C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20835" name="Notes Placeholder 2">
            <a:extLst>
              <a:ext uri="{FF2B5EF4-FFF2-40B4-BE49-F238E27FC236}">
                <a16:creationId xmlns:a16="http://schemas.microsoft.com/office/drawing/2014/main" id="{E92DCA87-911E-65DC-675C-753201197E2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GB" altLang="en-US" b="1"/>
              <a:t>Photo: </a:t>
            </a:r>
            <a:r>
              <a:rPr lang="en-GB" altLang="en-US"/>
              <a:t>© London 2012</a:t>
            </a:r>
          </a:p>
          <a:p>
            <a:endParaRPr lang="en-GB" alt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3BEB523-2C9E-4C19-0562-0EFD5DD4401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9ED967A9-8481-2A4F-8BCB-4138AFBED9DE}" type="slidenum">
              <a:rPr lang="en-GB" altLang="en-US" sz="1200" b="0">
                <a:latin typeface="Times New Roman" panose="02020603050405020304" pitchFamily="18" charset="0"/>
              </a:rPr>
              <a:pPr/>
              <a:t>51</a:t>
            </a:fld>
            <a:endParaRPr lang="en-GB" altLang="en-US" sz="1200" b="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58" name="Slide Image Placeholder 1">
            <a:extLst>
              <a:ext uri="{FF2B5EF4-FFF2-40B4-BE49-F238E27FC236}">
                <a16:creationId xmlns:a16="http://schemas.microsoft.com/office/drawing/2014/main" id="{236C3E67-E2DD-1574-9231-63372BD96795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21859" name="Notes Placeholder 2">
            <a:extLst>
              <a:ext uri="{FF2B5EF4-FFF2-40B4-BE49-F238E27FC236}">
                <a16:creationId xmlns:a16="http://schemas.microsoft.com/office/drawing/2014/main" id="{FF50B42E-0502-AF2D-A96D-722102C2784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GB" altLang="en-US" b="1"/>
              <a:t>Photo: </a:t>
            </a:r>
            <a:r>
              <a:rPr lang="en-GB" altLang="en-US"/>
              <a:t>© </a:t>
            </a:r>
            <a:r>
              <a:rPr lang="en-GB" altLang="en-US" u="sng">
                <a:hlinkClick r:id="rId3"/>
              </a:rPr>
              <a:t>familymwr</a:t>
            </a:r>
            <a:r>
              <a:rPr lang="en-GB" altLang="en-US"/>
              <a:t> on </a:t>
            </a:r>
            <a:r>
              <a:rPr lang="en-GB" altLang="en-US" u="sng">
                <a:hlinkClick r:id="rId4"/>
              </a:rPr>
              <a:t>Flickr</a:t>
            </a:r>
            <a:r>
              <a:rPr lang="en-GB" altLang="en-US"/>
              <a:t>.</a:t>
            </a:r>
            <a:r>
              <a:rPr lang="en-GB" altLang="en-US" i="1"/>
              <a:t> </a:t>
            </a:r>
            <a:r>
              <a:rPr lang="en-GB" altLang="en-US"/>
              <a:t>This image is reproduced under the terms of the Creative Commons License 2.0. </a:t>
            </a:r>
            <a:r>
              <a:rPr lang="en-GB" altLang="en-US" u="sng">
                <a:hlinkClick r:id="rId5"/>
              </a:rPr>
              <a:t>http://www.fotopedia.com/items/flickr-5112344521</a:t>
            </a:r>
            <a:endParaRPr lang="en-GB" altLang="en-US"/>
          </a:p>
          <a:p>
            <a:endParaRPr lang="en-GB" alt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B16A282-0EA2-055B-3F53-136390CC6B5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4947A1A2-A239-9443-B953-0C58CE8956E9}" type="slidenum">
              <a:rPr lang="en-GB" altLang="en-US" sz="1200" b="0">
                <a:latin typeface="Times New Roman" panose="02020603050405020304" pitchFamily="18" charset="0"/>
              </a:rPr>
              <a:pPr/>
              <a:t>52</a:t>
            </a:fld>
            <a:endParaRPr lang="en-GB" altLang="en-US" sz="1200" b="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2" name="Slide Image Placeholder 1">
            <a:extLst>
              <a:ext uri="{FF2B5EF4-FFF2-40B4-BE49-F238E27FC236}">
                <a16:creationId xmlns:a16="http://schemas.microsoft.com/office/drawing/2014/main" id="{CE38ED88-52BE-E777-347F-E55A6DB98574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22883" name="Notes Placeholder 2">
            <a:extLst>
              <a:ext uri="{FF2B5EF4-FFF2-40B4-BE49-F238E27FC236}">
                <a16:creationId xmlns:a16="http://schemas.microsoft.com/office/drawing/2014/main" id="{EF49D6D9-86EB-063E-66E6-41E0DCAC8E4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GB" altLang="en-US" b="1"/>
              <a:t>Photo: </a:t>
            </a:r>
            <a:r>
              <a:rPr lang="en-GB" altLang="en-US"/>
              <a:t>© London 2012</a:t>
            </a:r>
          </a:p>
          <a:p>
            <a:endParaRPr lang="en-GB" alt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5EBAF0B-CAB9-32FD-0515-27939497480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CAC99F5F-2AC2-2B49-AD3E-785F78D4695A}" type="slidenum">
              <a:rPr lang="en-GB" altLang="en-US" sz="1200" b="0">
                <a:latin typeface="Times New Roman" panose="02020603050405020304" pitchFamily="18" charset="0"/>
              </a:rPr>
              <a:pPr/>
              <a:t>53</a:t>
            </a:fld>
            <a:endParaRPr lang="en-GB" altLang="en-US" sz="1200" b="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06" name="Slide Image Placeholder 1">
            <a:extLst>
              <a:ext uri="{FF2B5EF4-FFF2-40B4-BE49-F238E27FC236}">
                <a16:creationId xmlns:a16="http://schemas.microsoft.com/office/drawing/2014/main" id="{3208A8BE-38A5-23C0-C63C-FA62C5CEF570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23907" name="Notes Placeholder 2">
            <a:extLst>
              <a:ext uri="{FF2B5EF4-FFF2-40B4-BE49-F238E27FC236}">
                <a16:creationId xmlns:a16="http://schemas.microsoft.com/office/drawing/2014/main" id="{52EFB39F-5CBE-F9E9-A903-9240579FE3F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GB" altLang="en-US" b="1"/>
              <a:t>Photo: </a:t>
            </a:r>
            <a:r>
              <a:rPr lang="en-GB" altLang="en-US"/>
              <a:t>© deshow.net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A04E47C-352C-6AA4-1943-E2EB183D934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E5266712-A260-A24A-AFAF-CB4F6CAA0520}" type="slidenum">
              <a:rPr lang="en-GB" altLang="en-US" sz="1200" b="0">
                <a:latin typeface="Times New Roman" panose="02020603050405020304" pitchFamily="18" charset="0"/>
              </a:rPr>
              <a:pPr/>
              <a:t>55</a:t>
            </a:fld>
            <a:endParaRPr lang="en-GB" altLang="en-US" sz="1200" b="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930" name="Slide Image Placeholder 1">
            <a:extLst>
              <a:ext uri="{FF2B5EF4-FFF2-40B4-BE49-F238E27FC236}">
                <a16:creationId xmlns:a16="http://schemas.microsoft.com/office/drawing/2014/main" id="{785BF126-8082-850D-39E5-B309A7C6D6B8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24931" name="Notes Placeholder 2">
            <a:extLst>
              <a:ext uri="{FF2B5EF4-FFF2-40B4-BE49-F238E27FC236}">
                <a16:creationId xmlns:a16="http://schemas.microsoft.com/office/drawing/2014/main" id="{199871BD-F0A6-A34C-11E3-1BA1E26D070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GB" altLang="en-US" b="1"/>
              <a:t>Photo: </a:t>
            </a:r>
            <a:r>
              <a:rPr lang="en-GB" altLang="en-US"/>
              <a:t>© deshow.net</a:t>
            </a:r>
          </a:p>
          <a:p>
            <a:endParaRPr lang="en-GB" alt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CE349E0-6824-8CB1-EA5E-3D72ECBF079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5A6BD9B4-7FA7-5148-81D0-FB3F28B8D4EC}" type="slidenum">
              <a:rPr lang="en-GB" altLang="en-US" sz="1200" b="0">
                <a:latin typeface="Times New Roman" panose="02020603050405020304" pitchFamily="18" charset="0"/>
              </a:rPr>
              <a:pPr/>
              <a:t>56</a:t>
            </a:fld>
            <a:endParaRPr lang="en-GB" altLang="en-US" sz="1200" b="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954" name="Slide Image Placeholder 1">
            <a:extLst>
              <a:ext uri="{FF2B5EF4-FFF2-40B4-BE49-F238E27FC236}">
                <a16:creationId xmlns:a16="http://schemas.microsoft.com/office/drawing/2014/main" id="{C65C533F-343A-F74C-C81D-E4F1D06E0614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25955" name="Notes Placeholder 2">
            <a:extLst>
              <a:ext uri="{FF2B5EF4-FFF2-40B4-BE49-F238E27FC236}">
                <a16:creationId xmlns:a16="http://schemas.microsoft.com/office/drawing/2014/main" id="{925D07E4-5CA3-8AD4-048B-FABA1BC17EA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GB" altLang="en-US" b="1"/>
              <a:t>Photo: </a:t>
            </a:r>
            <a:r>
              <a:rPr lang="en-GB" altLang="en-US"/>
              <a:t>© London 2012</a:t>
            </a:r>
          </a:p>
          <a:p>
            <a:endParaRPr lang="en-GB" alt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66DA774-6CD2-7EA6-6BEE-AE88142DEAB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893C67DD-7BBE-B743-8BF8-485B35D944FA}" type="slidenum">
              <a:rPr lang="en-GB" altLang="en-US" sz="1200" b="0">
                <a:latin typeface="Times New Roman" panose="02020603050405020304" pitchFamily="18" charset="0"/>
              </a:rPr>
              <a:pPr/>
              <a:t>57</a:t>
            </a:fld>
            <a:endParaRPr lang="en-GB" altLang="en-US" sz="1200" b="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Slide Image Placeholder 1">
            <a:extLst>
              <a:ext uri="{FF2B5EF4-FFF2-40B4-BE49-F238E27FC236}">
                <a16:creationId xmlns:a16="http://schemas.microsoft.com/office/drawing/2014/main" id="{CCE30F34-A92B-52F3-94A9-FF0EDB953B5F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0899" name="Notes Placeholder 2">
            <a:extLst>
              <a:ext uri="{FF2B5EF4-FFF2-40B4-BE49-F238E27FC236}">
                <a16:creationId xmlns:a16="http://schemas.microsoft.com/office/drawing/2014/main" id="{FD2A7B46-4430-F6F0-7754-FAA34E742D5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GB" altLang="en-US" b="1"/>
              <a:t>Photo: </a:t>
            </a:r>
            <a:r>
              <a:rPr lang="en-GB" altLang="en-US"/>
              <a:t>© LOCOG London 2012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2F9A619-F74E-4818-9DAC-52C4149B456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E7417F8B-6CC0-D243-BF44-1464C5B5A0E5}" type="slidenum">
              <a:rPr lang="en-GB" altLang="en-US" sz="1200" b="0">
                <a:latin typeface="Times New Roman" panose="02020603050405020304" pitchFamily="18" charset="0"/>
              </a:rPr>
              <a:pPr/>
              <a:t>9</a:t>
            </a:fld>
            <a:endParaRPr lang="en-GB" altLang="en-US" sz="1200" b="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78" name="Slide Image Placeholder 1">
            <a:extLst>
              <a:ext uri="{FF2B5EF4-FFF2-40B4-BE49-F238E27FC236}">
                <a16:creationId xmlns:a16="http://schemas.microsoft.com/office/drawing/2014/main" id="{60FF5B0D-BA9A-2E29-8ABB-1E6C0BDB851E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26979" name="Notes Placeholder 2">
            <a:extLst>
              <a:ext uri="{FF2B5EF4-FFF2-40B4-BE49-F238E27FC236}">
                <a16:creationId xmlns:a16="http://schemas.microsoft.com/office/drawing/2014/main" id="{4396CFC7-4A48-0157-6A54-2869CCEA19B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GB" altLang="en-US" b="1"/>
              <a:t>Photo: </a:t>
            </a:r>
            <a:r>
              <a:rPr lang="en-GB" altLang="en-US"/>
              <a:t>© London 2012</a:t>
            </a:r>
          </a:p>
          <a:p>
            <a:endParaRPr lang="en-GB" alt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CDDE946-F114-81CA-4012-C2F9E5087E9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E411229A-43C7-D948-BD2F-7E0BDBAC9D99}" type="slidenum">
              <a:rPr lang="en-GB" altLang="en-US" sz="1200" b="0">
                <a:latin typeface="Times New Roman" panose="02020603050405020304" pitchFamily="18" charset="0"/>
              </a:rPr>
              <a:pPr/>
              <a:t>58</a:t>
            </a:fld>
            <a:endParaRPr lang="en-GB" altLang="en-US" sz="1200" b="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002" name="Slide Image Placeholder 1">
            <a:extLst>
              <a:ext uri="{FF2B5EF4-FFF2-40B4-BE49-F238E27FC236}">
                <a16:creationId xmlns:a16="http://schemas.microsoft.com/office/drawing/2014/main" id="{4EA2722E-899D-FF8E-479A-04F3D9776105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28003" name="Notes Placeholder 2">
            <a:extLst>
              <a:ext uri="{FF2B5EF4-FFF2-40B4-BE49-F238E27FC236}">
                <a16:creationId xmlns:a16="http://schemas.microsoft.com/office/drawing/2014/main" id="{855FA82A-903F-8861-A0E1-7DBE5B9170F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GB" altLang="en-US" b="1"/>
              <a:t>Photo: </a:t>
            </a:r>
            <a:r>
              <a:rPr lang="en-GB" altLang="en-US"/>
              <a:t>© </a:t>
            </a:r>
            <a:r>
              <a:rPr lang="en-GB" altLang="en-US">
                <a:hlinkClick r:id="rId3"/>
              </a:rPr>
              <a:t>vivodefutbol</a:t>
            </a:r>
            <a:r>
              <a:rPr lang="en-GB" altLang="en-US"/>
              <a:t> on </a:t>
            </a:r>
            <a:r>
              <a:rPr lang="en-GB" altLang="en-US">
                <a:hlinkClick r:id="rId4"/>
              </a:rPr>
              <a:t>Flickr</a:t>
            </a:r>
            <a:r>
              <a:rPr lang="en-GB" altLang="en-US"/>
              <a:t>.</a:t>
            </a:r>
            <a:r>
              <a:rPr lang="en-GB" altLang="en-US" i="1"/>
              <a:t> </a:t>
            </a:r>
            <a:r>
              <a:rPr lang="en-GB" altLang="en-US"/>
              <a:t>This image is reproduced under the terms of the Creative Commons License 3.0. </a:t>
            </a:r>
            <a:r>
              <a:rPr lang="en-GB" altLang="en-US" u="sng">
                <a:hlinkClick r:id="rId5"/>
              </a:rPr>
              <a:t>http://www.fotopedia.com/items/flickr-4698936102</a:t>
            </a:r>
            <a:endParaRPr lang="en-GB" altLang="en-US"/>
          </a:p>
          <a:p>
            <a:endParaRPr lang="en-GB" alt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82BC91D-4ECA-D776-BBA6-449E10A547A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6C41EE64-B443-DD4B-A451-C8D1035818E0}" type="slidenum">
              <a:rPr lang="en-GB" altLang="en-US" sz="1200" b="0">
                <a:latin typeface="Times New Roman" panose="02020603050405020304" pitchFamily="18" charset="0"/>
              </a:rPr>
              <a:pPr/>
              <a:t>60</a:t>
            </a:fld>
            <a:endParaRPr lang="en-GB" altLang="en-US" sz="1200" b="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6" name="Slide Image Placeholder 1">
            <a:extLst>
              <a:ext uri="{FF2B5EF4-FFF2-40B4-BE49-F238E27FC236}">
                <a16:creationId xmlns:a16="http://schemas.microsoft.com/office/drawing/2014/main" id="{5B346D22-91B8-1C59-F2B3-DB6B5442F996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29027" name="Notes Placeholder 2">
            <a:extLst>
              <a:ext uri="{FF2B5EF4-FFF2-40B4-BE49-F238E27FC236}">
                <a16:creationId xmlns:a16="http://schemas.microsoft.com/office/drawing/2014/main" id="{1848514A-A548-66B1-3F2C-957E98E523A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GB" altLang="en-US" b="1"/>
              <a:t>Photo: </a:t>
            </a:r>
            <a:r>
              <a:rPr lang="en-GB" altLang="en-US"/>
              <a:t>© PE Resources Bank</a:t>
            </a:r>
          </a:p>
          <a:p>
            <a:endParaRPr lang="en-GB" alt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84340F1-36EB-9684-75F6-633032C2784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8447981E-5949-3848-AB18-E700C0BDF674}" type="slidenum">
              <a:rPr lang="en-GB" altLang="en-US" sz="1200" b="0">
                <a:latin typeface="Times New Roman" panose="02020603050405020304" pitchFamily="18" charset="0"/>
              </a:rPr>
              <a:pPr/>
              <a:t>61</a:t>
            </a:fld>
            <a:endParaRPr lang="en-GB" altLang="en-US" sz="1200" b="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050" name="Slide Image Placeholder 1">
            <a:extLst>
              <a:ext uri="{FF2B5EF4-FFF2-40B4-BE49-F238E27FC236}">
                <a16:creationId xmlns:a16="http://schemas.microsoft.com/office/drawing/2014/main" id="{50BD9FDB-ACFC-1CC4-4047-3C97A5815225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30051" name="Notes Placeholder 2">
            <a:extLst>
              <a:ext uri="{FF2B5EF4-FFF2-40B4-BE49-F238E27FC236}">
                <a16:creationId xmlns:a16="http://schemas.microsoft.com/office/drawing/2014/main" id="{16271AC5-6289-A76C-C419-6603F9BB211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GB" altLang="en-US" b="1"/>
              <a:t>Photo: </a:t>
            </a:r>
            <a:r>
              <a:rPr lang="en-GB" altLang="en-US"/>
              <a:t>© PE Resources Bank</a:t>
            </a:r>
          </a:p>
          <a:p>
            <a:endParaRPr lang="en-GB" alt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7B512CE-71C7-9F27-9D95-CCCA9844A3F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B2BBDDDD-D481-FA47-9601-F3170E2A0892}" type="slidenum">
              <a:rPr lang="en-GB" altLang="en-US" sz="1200" b="0">
                <a:latin typeface="Times New Roman" panose="02020603050405020304" pitchFamily="18" charset="0"/>
              </a:rPr>
              <a:pPr/>
              <a:t>62</a:t>
            </a:fld>
            <a:endParaRPr lang="en-GB" altLang="en-US" sz="1200" b="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074" name="Slide Image Placeholder 1">
            <a:extLst>
              <a:ext uri="{FF2B5EF4-FFF2-40B4-BE49-F238E27FC236}">
                <a16:creationId xmlns:a16="http://schemas.microsoft.com/office/drawing/2014/main" id="{C81A1F9B-3637-F455-7E58-0D8D48BA2171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31075" name="Notes Placeholder 2">
            <a:extLst>
              <a:ext uri="{FF2B5EF4-FFF2-40B4-BE49-F238E27FC236}">
                <a16:creationId xmlns:a16="http://schemas.microsoft.com/office/drawing/2014/main" id="{9E51A329-3B4E-E219-B2DB-9C5F6328CB0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GB" altLang="en-US" b="1"/>
              <a:t>Photo: </a:t>
            </a:r>
            <a:r>
              <a:rPr lang="en-GB" altLang="en-US"/>
              <a:t>© PE Resources Bank</a:t>
            </a:r>
          </a:p>
          <a:p>
            <a:endParaRPr lang="en-GB" altLang="en-US"/>
          </a:p>
          <a:p>
            <a:r>
              <a:rPr lang="en-GB" altLang="en-US" b="1"/>
              <a:t>Photo (Golfer): </a:t>
            </a:r>
            <a:r>
              <a:rPr lang="en-GB" altLang="en-US"/>
              <a:t>© Stock.xchng . </a:t>
            </a:r>
            <a:r>
              <a:rPr lang="en-GB" altLang="en-US" u="sng">
                <a:hlinkClick r:id="rId3"/>
              </a:rPr>
              <a:t>http://www.sxc.hu/photo/1173259</a:t>
            </a:r>
            <a:endParaRPr lang="en-GB" altLang="en-US"/>
          </a:p>
          <a:p>
            <a:endParaRPr lang="en-GB" altLang="en-US"/>
          </a:p>
          <a:p>
            <a:endParaRPr lang="en-GB" alt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ED42544-86AF-ECAC-E5D3-8E0CB98D7FA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4D4EF125-BE9F-AE4F-AF6C-6B3F7090ED9F}" type="slidenum">
              <a:rPr lang="en-GB" altLang="en-US" sz="1200" b="0">
                <a:latin typeface="Times New Roman" panose="02020603050405020304" pitchFamily="18" charset="0"/>
              </a:rPr>
              <a:pPr/>
              <a:t>63</a:t>
            </a:fld>
            <a:endParaRPr lang="en-GB" altLang="en-US" sz="1200" b="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098" name="Slide Image Placeholder 1">
            <a:extLst>
              <a:ext uri="{FF2B5EF4-FFF2-40B4-BE49-F238E27FC236}">
                <a16:creationId xmlns:a16="http://schemas.microsoft.com/office/drawing/2014/main" id="{E58DA5BA-A386-F633-3D90-3F865383441B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32099" name="Notes Placeholder 2">
            <a:extLst>
              <a:ext uri="{FF2B5EF4-FFF2-40B4-BE49-F238E27FC236}">
                <a16:creationId xmlns:a16="http://schemas.microsoft.com/office/drawing/2014/main" id="{740FD59F-604F-74DC-A6FD-AE60324B33F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GB" altLang="en-US" b="1"/>
              <a:t>Photo: </a:t>
            </a:r>
            <a:r>
              <a:rPr lang="en-GB" altLang="en-US"/>
              <a:t>© PE Resources Bank</a:t>
            </a:r>
          </a:p>
          <a:p>
            <a:endParaRPr lang="en-GB" alt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0912726-BF81-9E14-9C8A-B42F4152A49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C403DEF4-69CC-944A-A8D4-E2F7BB993929}" type="slidenum">
              <a:rPr lang="en-GB" altLang="en-US" sz="1200" b="0">
                <a:latin typeface="Times New Roman" panose="02020603050405020304" pitchFamily="18" charset="0"/>
              </a:rPr>
              <a:pPr/>
              <a:t>64</a:t>
            </a:fld>
            <a:endParaRPr lang="en-GB" altLang="en-US" sz="1200" b="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22" name="Slide Image Placeholder 1">
            <a:extLst>
              <a:ext uri="{FF2B5EF4-FFF2-40B4-BE49-F238E27FC236}">
                <a16:creationId xmlns:a16="http://schemas.microsoft.com/office/drawing/2014/main" id="{990DD9B3-454E-2D37-0253-977B845F6E2E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33123" name="Notes Placeholder 2">
            <a:extLst>
              <a:ext uri="{FF2B5EF4-FFF2-40B4-BE49-F238E27FC236}">
                <a16:creationId xmlns:a16="http://schemas.microsoft.com/office/drawing/2014/main" id="{4336AE84-BEE3-A31E-2DC1-977073BCD30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GB" altLang="en-US" b="1"/>
              <a:t>Photo: </a:t>
            </a:r>
            <a:r>
              <a:rPr lang="en-GB" altLang="en-US"/>
              <a:t>© PE Resources Bank</a:t>
            </a:r>
          </a:p>
          <a:p>
            <a:endParaRPr lang="en-GB" alt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06E15CF-F2D6-11DB-FEE3-5C5EEBCEB29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C0408931-9574-2E41-A4CF-3E89AEBFBB7B}" type="slidenum">
              <a:rPr lang="en-GB" altLang="en-US" sz="1200" b="0">
                <a:latin typeface="Times New Roman" panose="02020603050405020304" pitchFamily="18" charset="0"/>
              </a:rPr>
              <a:pPr/>
              <a:t>65</a:t>
            </a:fld>
            <a:endParaRPr lang="en-GB" altLang="en-US" sz="1200" b="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146" name="Slide Image Placeholder 1">
            <a:extLst>
              <a:ext uri="{FF2B5EF4-FFF2-40B4-BE49-F238E27FC236}">
                <a16:creationId xmlns:a16="http://schemas.microsoft.com/office/drawing/2014/main" id="{8C6B8C79-42A5-7A6E-CA90-21DF4EA35C64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34147" name="Notes Placeholder 2">
            <a:extLst>
              <a:ext uri="{FF2B5EF4-FFF2-40B4-BE49-F238E27FC236}">
                <a16:creationId xmlns:a16="http://schemas.microsoft.com/office/drawing/2014/main" id="{17D4B09B-8D26-8FDD-FF6E-814A7F5C601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GB" altLang="en-US" b="1"/>
              <a:t>Photo: </a:t>
            </a:r>
            <a:r>
              <a:rPr lang="en-GB" altLang="en-US"/>
              <a:t>© PE Resources Bank</a:t>
            </a:r>
          </a:p>
          <a:p>
            <a:endParaRPr lang="en-GB" alt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73E16AB-FCD4-ACDA-F090-C3D71C53BCD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3E1260EA-21F5-1C4D-B60F-12EA892AABB2}" type="slidenum">
              <a:rPr lang="en-GB" altLang="en-US" sz="1200" b="0">
                <a:latin typeface="Times New Roman" panose="02020603050405020304" pitchFamily="18" charset="0"/>
              </a:rPr>
              <a:pPr/>
              <a:t>66</a:t>
            </a:fld>
            <a:endParaRPr lang="en-GB" altLang="en-US" sz="1200" b="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170" name="Slide Image Placeholder 1">
            <a:extLst>
              <a:ext uri="{FF2B5EF4-FFF2-40B4-BE49-F238E27FC236}">
                <a16:creationId xmlns:a16="http://schemas.microsoft.com/office/drawing/2014/main" id="{B23B5357-B83D-E29D-D6A7-643720FFA0EF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35171" name="Notes Placeholder 2">
            <a:extLst>
              <a:ext uri="{FF2B5EF4-FFF2-40B4-BE49-F238E27FC236}">
                <a16:creationId xmlns:a16="http://schemas.microsoft.com/office/drawing/2014/main" id="{3910007F-07EB-AC74-9B35-422B70E7DBE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GB" altLang="en-US" b="1"/>
              <a:t>Photo: </a:t>
            </a:r>
            <a:r>
              <a:rPr lang="en-GB" altLang="en-US"/>
              <a:t>© London 2012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E09BB7F-E2F4-C21A-82BD-ADEC6D7D003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7AA4EF97-BCFA-6D47-8C30-B5EC24CE6012}" type="slidenum">
              <a:rPr lang="en-GB" altLang="en-US" sz="1200" b="0">
                <a:latin typeface="Times New Roman" panose="02020603050405020304" pitchFamily="18" charset="0"/>
              </a:rPr>
              <a:pPr/>
              <a:t>67</a:t>
            </a:fld>
            <a:endParaRPr lang="en-GB" altLang="en-US" sz="1200" b="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194" name="Slide Image Placeholder 1">
            <a:extLst>
              <a:ext uri="{FF2B5EF4-FFF2-40B4-BE49-F238E27FC236}">
                <a16:creationId xmlns:a16="http://schemas.microsoft.com/office/drawing/2014/main" id="{F9AAE98F-FA0D-A587-CF24-E4829788EC5B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36195" name="Notes Placeholder 2">
            <a:extLst>
              <a:ext uri="{FF2B5EF4-FFF2-40B4-BE49-F238E27FC236}">
                <a16:creationId xmlns:a16="http://schemas.microsoft.com/office/drawing/2014/main" id="{E04B5C8F-1FAB-2EC4-E097-08BA0DF7E66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GB" altLang="en-US" b="1"/>
              <a:t>Photo: </a:t>
            </a:r>
            <a:r>
              <a:rPr lang="en-GB" altLang="en-US"/>
              <a:t>© PE Resources Bank</a:t>
            </a:r>
          </a:p>
          <a:p>
            <a:endParaRPr lang="en-GB" alt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C53580D-AE4E-D918-A30F-1AAE36254FE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0F735C02-F6A0-9A47-B317-EC4D14BB5F04}" type="slidenum">
              <a:rPr lang="en-GB" altLang="en-US" sz="1200" b="0">
                <a:latin typeface="Times New Roman" panose="02020603050405020304" pitchFamily="18" charset="0"/>
              </a:rPr>
              <a:pPr/>
              <a:t>69</a:t>
            </a:fld>
            <a:endParaRPr lang="en-GB" altLang="en-US" sz="1200" b="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Slide Image Placeholder 1">
            <a:extLst>
              <a:ext uri="{FF2B5EF4-FFF2-40B4-BE49-F238E27FC236}">
                <a16:creationId xmlns:a16="http://schemas.microsoft.com/office/drawing/2014/main" id="{BA3CD613-CA61-7099-0DDC-41405FB2133B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1923" name="Notes Placeholder 2">
            <a:extLst>
              <a:ext uri="{FF2B5EF4-FFF2-40B4-BE49-F238E27FC236}">
                <a16:creationId xmlns:a16="http://schemas.microsoft.com/office/drawing/2014/main" id="{BAFF4E6A-281F-0664-4F09-F4FEFEE33CC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GB" altLang="en-US" b="1"/>
              <a:t>Photo: </a:t>
            </a:r>
            <a:r>
              <a:rPr lang="en-GB" altLang="en-US"/>
              <a:t>© americanistadechiapas on Flickr. This image is reproduced under the terms of the Creative Commons License 2.0. </a:t>
            </a:r>
            <a:r>
              <a:rPr lang="en-GB" altLang="en-US" u="sng">
                <a:hlinkClick r:id="rId3"/>
              </a:rPr>
              <a:t>http://www.flickr.com/photos/americanistadechiapas/5284558112/</a:t>
            </a:r>
            <a:endParaRPr lang="en-GB" altLang="en-US"/>
          </a:p>
          <a:p>
            <a:endParaRPr lang="en-GB" alt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6394B66-5F90-2B95-652D-931A1E1F464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D22D5E0F-C88B-104E-9CF1-DCFAA1CFBDB1}" type="slidenum">
              <a:rPr lang="en-GB" altLang="en-US" sz="1200" b="0">
                <a:latin typeface="Times New Roman" panose="02020603050405020304" pitchFamily="18" charset="0"/>
              </a:rPr>
              <a:pPr/>
              <a:t>10</a:t>
            </a:fld>
            <a:endParaRPr lang="en-GB" altLang="en-US" sz="1200" b="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Slide Image Placeholder 1">
            <a:extLst>
              <a:ext uri="{FF2B5EF4-FFF2-40B4-BE49-F238E27FC236}">
                <a16:creationId xmlns:a16="http://schemas.microsoft.com/office/drawing/2014/main" id="{9BE3D826-7E1B-5F1A-D627-568F5EA1D893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2947" name="Notes Placeholder 2">
            <a:extLst>
              <a:ext uri="{FF2B5EF4-FFF2-40B4-BE49-F238E27FC236}">
                <a16:creationId xmlns:a16="http://schemas.microsoft.com/office/drawing/2014/main" id="{A4342F34-E496-66CD-E8E4-D69A04ADE72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GB" altLang="en-US" b="1"/>
              <a:t>Photo: </a:t>
            </a:r>
            <a:r>
              <a:rPr lang="en-GB" altLang="en-US"/>
              <a:t>© toga on </a:t>
            </a:r>
            <a:r>
              <a:rPr lang="en-GB" altLang="en-US">
                <a:hlinkClick r:id="rId3"/>
              </a:rPr>
              <a:t>Flickr</a:t>
            </a:r>
            <a:r>
              <a:rPr lang="en-GB" altLang="en-US"/>
              <a:t>.</a:t>
            </a:r>
            <a:r>
              <a:rPr lang="en-GB" altLang="en-US" i="1"/>
              <a:t> </a:t>
            </a:r>
            <a:r>
              <a:rPr lang="en-GB" altLang="en-US"/>
              <a:t>This image is reproduced under the terms of the Creative Commons License 3.0. </a:t>
            </a:r>
            <a:r>
              <a:rPr lang="en-GB" altLang="en-US" u="sng">
                <a:hlinkClick r:id="rId4"/>
              </a:rPr>
              <a:t>http://www.flickr.com/photos/14622025@N00/511921542</a:t>
            </a:r>
            <a:endParaRPr lang="en-GB" altLang="en-US"/>
          </a:p>
          <a:p>
            <a:endParaRPr lang="en-GB" alt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B0BE078-D8D5-1803-5DBF-7DA803F790C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2BBF620D-C743-E649-9CEC-936D8DA6AD9B}" type="slidenum">
              <a:rPr lang="en-GB" altLang="en-US" sz="1200" b="0">
                <a:latin typeface="Times New Roman" panose="02020603050405020304" pitchFamily="18" charset="0"/>
              </a:rPr>
              <a:pPr/>
              <a:t>11</a:t>
            </a:fld>
            <a:endParaRPr lang="en-GB" altLang="en-US" sz="1200" b="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Slide Image Placeholder 1">
            <a:extLst>
              <a:ext uri="{FF2B5EF4-FFF2-40B4-BE49-F238E27FC236}">
                <a16:creationId xmlns:a16="http://schemas.microsoft.com/office/drawing/2014/main" id="{2503612B-1D5F-ED94-84F4-8E26E55A7EF8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3971" name="Notes Placeholder 2">
            <a:extLst>
              <a:ext uri="{FF2B5EF4-FFF2-40B4-BE49-F238E27FC236}">
                <a16:creationId xmlns:a16="http://schemas.microsoft.com/office/drawing/2014/main" id="{3B264D1E-8C1F-23D5-1B72-907A8798377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GB" altLang="en-US" b="1"/>
              <a:t>Photo (Rooney): </a:t>
            </a:r>
            <a:r>
              <a:rPr lang="en-GB" altLang="en-US"/>
              <a:t>© Focus Multimedia </a:t>
            </a:r>
          </a:p>
          <a:p>
            <a:endParaRPr lang="en-GB" altLang="en-US"/>
          </a:p>
          <a:p>
            <a:r>
              <a:rPr lang="en-GB" altLang="en-US" b="1"/>
              <a:t>Photo (Bolt): </a:t>
            </a:r>
            <a:r>
              <a:rPr lang="en-GB" altLang="en-US"/>
              <a:t>© London 2012</a:t>
            </a:r>
          </a:p>
          <a:p>
            <a:endParaRPr lang="en-GB" alt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4593BFD-A1A8-4C9B-7FC2-952EBA14E24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DF57DE38-E79D-CC47-ABE1-89C2ABA6230D}" type="slidenum">
              <a:rPr lang="en-GB" altLang="en-US" sz="1200" b="0">
                <a:latin typeface="Times New Roman" panose="02020603050405020304" pitchFamily="18" charset="0"/>
              </a:rPr>
              <a:pPr/>
              <a:t>12</a:t>
            </a:fld>
            <a:endParaRPr lang="en-GB" altLang="en-US" sz="1200" b="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Slide Image Placeholder 1">
            <a:extLst>
              <a:ext uri="{FF2B5EF4-FFF2-40B4-BE49-F238E27FC236}">
                <a16:creationId xmlns:a16="http://schemas.microsoft.com/office/drawing/2014/main" id="{19442F95-EA2F-9238-8072-2BA6D92A6923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4995" name="Notes Placeholder 2">
            <a:extLst>
              <a:ext uri="{FF2B5EF4-FFF2-40B4-BE49-F238E27FC236}">
                <a16:creationId xmlns:a16="http://schemas.microsoft.com/office/drawing/2014/main" id="{42E583A8-C8B8-CCC7-7203-998CF7376D1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GB" altLang="en-US" b="1"/>
              <a:t>Photo: </a:t>
            </a:r>
            <a:r>
              <a:rPr lang="en-GB" altLang="en-US"/>
              <a:t>© PE Resources Bank</a:t>
            </a:r>
          </a:p>
          <a:p>
            <a:endParaRPr lang="en-GB" alt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A28BFA5-ED3C-7B8E-58D5-6B31A711FAA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D6BF64DE-3A64-B746-8665-D854969F5F89}" type="slidenum">
              <a:rPr lang="en-GB" altLang="en-US" sz="1200" b="0">
                <a:latin typeface="Times New Roman" panose="02020603050405020304" pitchFamily="18" charset="0"/>
              </a:rPr>
              <a:pPr/>
              <a:t>13</a:t>
            </a:fld>
            <a:endParaRPr lang="en-GB" altLang="en-US" sz="1200" b="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501266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450031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584511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213661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5142600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886676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255793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474858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5" descr="C:\Documents and Settings\A Martins\My Documents\border.gif">
            <a:extLst>
              <a:ext uri="{FF2B5EF4-FFF2-40B4-BE49-F238E27FC236}">
                <a16:creationId xmlns:a16="http://schemas.microsoft.com/office/drawing/2014/main" id="{4CC1A776-5B18-B61E-8D06-D23862D2330F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88" y="0"/>
            <a:ext cx="9174163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71326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2952432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4457645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rotWithShape="1">
          <a:gsLst>
            <a:gs pos="0">
              <a:srgbClr val="F7A1CA"/>
            </a:gs>
            <a:gs pos="64999">
              <a:srgbClr val="F3F3F3"/>
            </a:gs>
            <a:gs pos="100000">
              <a:srgbClr val="A6F2FF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6" name="Text Box 6">
            <a:extLst>
              <a:ext uri="{FF2B5EF4-FFF2-40B4-BE49-F238E27FC236}">
                <a16:creationId xmlns:a16="http://schemas.microsoft.com/office/drawing/2014/main" id="{3382B6A7-7C2B-BBE1-058F-A6344E31A2D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28675" y="44450"/>
            <a:ext cx="6048375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  <a:defRPr/>
            </a:pPr>
            <a:endParaRPr lang="en-US" sz="2800" dirty="0">
              <a:solidFill>
                <a:srgbClr val="5B0091"/>
              </a:solidFill>
              <a:latin typeface="Arial" charset="0"/>
              <a:cs typeface="Arial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91" r:id="rId1"/>
    <p:sldLayoutId id="2147483892" r:id="rId2"/>
    <p:sldLayoutId id="2147483893" r:id="rId3"/>
    <p:sldLayoutId id="2147483894" r:id="rId4"/>
    <p:sldLayoutId id="2147483895" r:id="rId5"/>
    <p:sldLayoutId id="2147483896" r:id="rId6"/>
    <p:sldLayoutId id="2147483901" r:id="rId7"/>
    <p:sldLayoutId id="2147483897" r:id="rId8"/>
    <p:sldLayoutId id="2147483898" r:id="rId9"/>
    <p:sldLayoutId id="2147483899" r:id="rId10"/>
    <p:sldLayoutId id="2147483900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5B009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5B0091"/>
          </a:solidFill>
          <a:latin typeface="Arial" charset="0"/>
          <a:cs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5B0091"/>
          </a:solidFill>
          <a:latin typeface="Arial" charset="0"/>
          <a:cs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5B0091"/>
          </a:solidFill>
          <a:latin typeface="Arial" charset="0"/>
          <a:cs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5B0091"/>
          </a:solidFill>
          <a:latin typeface="Arial" charset="0"/>
          <a:cs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800" b="1">
          <a:solidFill>
            <a:srgbClr val="5B0091"/>
          </a:solidFill>
          <a:latin typeface="Arial" charset="0"/>
          <a:cs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800" b="1">
          <a:solidFill>
            <a:srgbClr val="5B0091"/>
          </a:solidFill>
          <a:latin typeface="Arial" charset="0"/>
          <a:cs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800" b="1">
          <a:solidFill>
            <a:srgbClr val="5B0091"/>
          </a:solidFill>
          <a:latin typeface="Arial" charset="0"/>
          <a:cs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800" b="1">
          <a:solidFill>
            <a:srgbClr val="5B0091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tags" Target="../tags/tag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0.xml"/><Relationship Id="rId4" Type="http://schemas.openxmlformats.org/officeDocument/2006/relationships/image" Target="../media/image10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1.xml"/><Relationship Id="rId4" Type="http://schemas.openxmlformats.org/officeDocument/2006/relationships/image" Target="../media/image11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2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3.xml"/><Relationship Id="rId4" Type="http://schemas.openxmlformats.org/officeDocument/2006/relationships/image" Target="../media/image1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4.xml"/><Relationship Id="rId4" Type="http://schemas.openxmlformats.org/officeDocument/2006/relationships/image" Target="../media/image15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5.xml"/><Relationship Id="rId4" Type="http://schemas.openxmlformats.org/officeDocument/2006/relationships/image" Target="../media/image16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6.xml"/><Relationship Id="rId4" Type="http://schemas.openxmlformats.org/officeDocument/2006/relationships/image" Target="../media/image17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7.xml"/><Relationship Id="rId4" Type="http://schemas.openxmlformats.org/officeDocument/2006/relationships/image" Target="../media/image18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8.xml"/><Relationship Id="rId4" Type="http://schemas.openxmlformats.org/officeDocument/2006/relationships/image" Target="../media/image19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9.xml"/><Relationship Id="rId4" Type="http://schemas.openxmlformats.org/officeDocument/2006/relationships/image" Target="../media/image20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tags" Target="../tags/tag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6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0.xml"/><Relationship Id="rId4" Type="http://schemas.openxmlformats.org/officeDocument/2006/relationships/image" Target="../media/image21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tags" Target="../tags/tag2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7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3.xml"/><Relationship Id="rId4" Type="http://schemas.openxmlformats.org/officeDocument/2006/relationships/image" Target="../media/image23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8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4.xml"/><Relationship Id="rId4" Type="http://schemas.openxmlformats.org/officeDocument/2006/relationships/image" Target="../media/image24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9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5.xml"/><Relationship Id="rId4" Type="http://schemas.openxmlformats.org/officeDocument/2006/relationships/image" Target="../media/image25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0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6.xml"/><Relationship Id="rId4" Type="http://schemas.openxmlformats.org/officeDocument/2006/relationships/image" Target="../media/image26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1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7.xml"/><Relationship Id="rId4" Type="http://schemas.openxmlformats.org/officeDocument/2006/relationships/image" Target="../media/image27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2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8.xml"/><Relationship Id="rId6" Type="http://schemas.openxmlformats.org/officeDocument/2006/relationships/image" Target="../media/image30.jpeg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3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9.xml"/><Relationship Id="rId4" Type="http://schemas.openxmlformats.org/officeDocument/2006/relationships/image" Target="../media/image31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3.xml"/><Relationship Id="rId4" Type="http://schemas.openxmlformats.org/officeDocument/2006/relationships/image" Target="../media/image2.jpe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4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30.xml"/><Relationship Id="rId4" Type="http://schemas.openxmlformats.org/officeDocument/2006/relationships/image" Target="../media/image32.jpe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5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31.xml"/><Relationship Id="rId4" Type="http://schemas.openxmlformats.org/officeDocument/2006/relationships/image" Target="../media/image33.jpe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6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32.xml"/><Relationship Id="rId4" Type="http://schemas.openxmlformats.org/officeDocument/2006/relationships/image" Target="../media/image34.jpe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7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33.xml"/><Relationship Id="rId4" Type="http://schemas.openxmlformats.org/officeDocument/2006/relationships/image" Target="../media/image35.jpe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8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34.xml"/><Relationship Id="rId5" Type="http://schemas.openxmlformats.org/officeDocument/2006/relationships/image" Target="../media/image37.jpeg"/><Relationship Id="rId4" Type="http://schemas.openxmlformats.org/officeDocument/2006/relationships/image" Target="../media/image36.jpe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9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35.xml"/><Relationship Id="rId4" Type="http://schemas.openxmlformats.org/officeDocument/2006/relationships/image" Target="../media/image38.jpeg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tags" Target="../tags/tag36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0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37.xml"/><Relationship Id="rId5" Type="http://schemas.openxmlformats.org/officeDocument/2006/relationships/image" Target="../media/image40.jpeg"/><Relationship Id="rId4" Type="http://schemas.openxmlformats.org/officeDocument/2006/relationships/image" Target="../media/image39.jpe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1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38.xml"/><Relationship Id="rId4" Type="http://schemas.openxmlformats.org/officeDocument/2006/relationships/image" Target="../media/image41.jpe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2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39.xml"/><Relationship Id="rId5" Type="http://schemas.openxmlformats.org/officeDocument/2006/relationships/image" Target="../media/image43.jpeg"/><Relationship Id="rId4" Type="http://schemas.openxmlformats.org/officeDocument/2006/relationships/image" Target="../media/image42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7" Type="http://schemas.openxmlformats.org/officeDocument/2006/relationships/image" Target="../media/image6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4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3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40.xml"/><Relationship Id="rId4" Type="http://schemas.openxmlformats.org/officeDocument/2006/relationships/image" Target="../media/image44.jpe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4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41.xml"/><Relationship Id="rId4" Type="http://schemas.openxmlformats.org/officeDocument/2006/relationships/image" Target="../media/image45.jpe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5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42.xml"/><Relationship Id="rId4" Type="http://schemas.openxmlformats.org/officeDocument/2006/relationships/image" Target="../media/image46.jpe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6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43.xml"/><Relationship Id="rId4" Type="http://schemas.openxmlformats.org/officeDocument/2006/relationships/image" Target="../media/image47.jpe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7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44.xml"/><Relationship Id="rId4" Type="http://schemas.openxmlformats.org/officeDocument/2006/relationships/image" Target="../media/image48.jpe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8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45.xml"/><Relationship Id="rId5" Type="http://schemas.openxmlformats.org/officeDocument/2006/relationships/image" Target="../media/image50.jpeg"/><Relationship Id="rId4" Type="http://schemas.openxmlformats.org/officeDocument/2006/relationships/image" Target="../media/image49.jpe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9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46.xml"/><Relationship Id="rId5" Type="http://schemas.openxmlformats.org/officeDocument/2006/relationships/image" Target="../media/image52.jpeg"/><Relationship Id="rId4" Type="http://schemas.openxmlformats.org/officeDocument/2006/relationships/image" Target="../media/image51.jpeg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0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47.xml"/><Relationship Id="rId5" Type="http://schemas.openxmlformats.org/officeDocument/2006/relationships/image" Target="../media/image54.jpeg"/><Relationship Id="rId4" Type="http://schemas.openxmlformats.org/officeDocument/2006/relationships/image" Target="../media/image53.jpeg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1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48.xml"/><Relationship Id="rId5" Type="http://schemas.openxmlformats.org/officeDocument/2006/relationships/image" Target="../media/image56.jpeg"/><Relationship Id="rId4" Type="http://schemas.openxmlformats.org/officeDocument/2006/relationships/image" Target="../media/image55.jpeg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2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49.xml"/><Relationship Id="rId4" Type="http://schemas.openxmlformats.org/officeDocument/2006/relationships/image" Target="../media/image5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5.xml"/><Relationship Id="rId4" Type="http://schemas.openxmlformats.org/officeDocument/2006/relationships/image" Target="../media/image7.jpeg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3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50.xml"/><Relationship Id="rId4" Type="http://schemas.openxmlformats.org/officeDocument/2006/relationships/image" Target="../media/image58.jpeg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4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51.xml"/><Relationship Id="rId4" Type="http://schemas.openxmlformats.org/officeDocument/2006/relationships/image" Target="../media/image59.jpeg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5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52.xml"/><Relationship Id="rId4" Type="http://schemas.openxmlformats.org/officeDocument/2006/relationships/image" Target="../media/image60.jpeg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6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53.xml"/><Relationship Id="rId4" Type="http://schemas.openxmlformats.org/officeDocument/2006/relationships/image" Target="../media/image61.jpeg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54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7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55.xml"/><Relationship Id="rId4" Type="http://schemas.openxmlformats.org/officeDocument/2006/relationships/image" Target="../media/image62.jpeg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8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56.xml"/><Relationship Id="rId4" Type="http://schemas.openxmlformats.org/officeDocument/2006/relationships/image" Target="../media/image63.jpeg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9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57.xml"/><Relationship Id="rId5" Type="http://schemas.openxmlformats.org/officeDocument/2006/relationships/image" Target="../media/image65.jpeg"/><Relationship Id="rId4" Type="http://schemas.openxmlformats.org/officeDocument/2006/relationships/image" Target="../media/image64.jpeg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0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58.xml"/><Relationship Id="rId4" Type="http://schemas.openxmlformats.org/officeDocument/2006/relationships/image" Target="../media/image66.jpeg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tags" Target="../tags/tag59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tags" Target="../tags/tag6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1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60.xml"/><Relationship Id="rId4" Type="http://schemas.openxmlformats.org/officeDocument/2006/relationships/image" Target="../media/image67.jpeg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2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61.xml"/><Relationship Id="rId4" Type="http://schemas.openxmlformats.org/officeDocument/2006/relationships/image" Target="../media/image68.png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3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62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4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63.xml"/><Relationship Id="rId4" Type="http://schemas.openxmlformats.org/officeDocument/2006/relationships/image" Target="../media/image69.jpeg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5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64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6.xml"/><Relationship Id="rId7" Type="http://schemas.openxmlformats.org/officeDocument/2006/relationships/image" Target="../media/image71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65.xml"/><Relationship Id="rId6" Type="http://schemas.openxmlformats.org/officeDocument/2006/relationships/oleObject" Target="../embeddings/oleObject2.bin"/><Relationship Id="rId5" Type="http://schemas.openxmlformats.org/officeDocument/2006/relationships/image" Target="../media/image70.png"/><Relationship Id="rId4" Type="http://schemas.openxmlformats.org/officeDocument/2006/relationships/oleObject" Target="../embeddings/oleObject1.bin"/></Relationships>
</file>

<file path=ppt/slides/_rels/slide66.xml.rels><?xml version="1.0" encoding="UTF-8" standalone="yes"?>
<Relationships xmlns="http://schemas.openxmlformats.org/package/2006/relationships"><Relationship Id="rId8" Type="http://schemas.openxmlformats.org/officeDocument/2006/relationships/image" Target="../media/image72.jpeg"/><Relationship Id="rId3" Type="http://schemas.openxmlformats.org/officeDocument/2006/relationships/notesSlide" Target="../notesSlides/notesSlide57.xml"/><Relationship Id="rId7" Type="http://schemas.openxmlformats.org/officeDocument/2006/relationships/image" Target="../media/image71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66.xml"/><Relationship Id="rId6" Type="http://schemas.openxmlformats.org/officeDocument/2006/relationships/oleObject" Target="../embeddings/oleObject4.bin"/><Relationship Id="rId5" Type="http://schemas.openxmlformats.org/officeDocument/2006/relationships/image" Target="../media/image70.png"/><Relationship Id="rId4" Type="http://schemas.openxmlformats.org/officeDocument/2006/relationships/oleObject" Target="../embeddings/oleObject3.bin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8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67.xml"/><Relationship Id="rId4" Type="http://schemas.openxmlformats.org/officeDocument/2006/relationships/image" Target="../media/image73.jpeg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tags" Target="../tags/tag68.xml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9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69.xml"/><Relationship Id="rId4" Type="http://schemas.openxmlformats.org/officeDocument/2006/relationships/image" Target="../media/image74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tags" Target="../tags/tag7.xml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70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tags" Target="../tags/tag7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8.xml"/><Relationship Id="rId4" Type="http://schemas.openxmlformats.org/officeDocument/2006/relationships/image" Target="../media/image8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9.xml"/><Relationship Id="rId4" Type="http://schemas.openxmlformats.org/officeDocument/2006/relationships/image" Target="../media/image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ext Box 4">
            <a:extLst>
              <a:ext uri="{FF2B5EF4-FFF2-40B4-BE49-F238E27FC236}">
                <a16:creationId xmlns:a16="http://schemas.microsoft.com/office/drawing/2014/main" id="{26854B02-4F59-8A5A-FC17-A9983E3F3B0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7188" y="214313"/>
            <a:ext cx="8572500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3600" u="sng">
                <a:latin typeface="Comic Sans MS" panose="030F0902030302020204" pitchFamily="66" charset="0"/>
              </a:rPr>
              <a:t>The Mind and Sports Performance</a:t>
            </a:r>
          </a:p>
        </p:txBody>
      </p:sp>
      <p:sp>
        <p:nvSpPr>
          <p:cNvPr id="5123" name="Rectangle 8">
            <a:extLst>
              <a:ext uri="{FF2B5EF4-FFF2-40B4-BE49-F238E27FC236}">
                <a16:creationId xmlns:a16="http://schemas.microsoft.com/office/drawing/2014/main" id="{C4DC1540-4646-8340-E039-C4DC24644F83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8463" y="1165225"/>
            <a:ext cx="2673350" cy="549275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800">
                <a:solidFill>
                  <a:srgbClr val="0066CC"/>
                </a:solidFill>
              </a:rPr>
              <a:t>Learning Aims</a:t>
            </a:r>
            <a:endParaRPr lang="en-GB" altLang="en-US" sz="2800">
              <a:solidFill>
                <a:srgbClr val="0066CC"/>
              </a:solidFill>
            </a:endParaRPr>
          </a:p>
        </p:txBody>
      </p:sp>
      <p:sp>
        <p:nvSpPr>
          <p:cNvPr id="5124" name="Rectangle 9">
            <a:extLst>
              <a:ext uri="{FF2B5EF4-FFF2-40B4-BE49-F238E27FC236}">
                <a16:creationId xmlns:a16="http://schemas.microsoft.com/office/drawing/2014/main" id="{13996514-04E4-5983-FED7-980AD35F2A4C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7188" y="2143125"/>
            <a:ext cx="8072437" cy="3046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buFontTx/>
              <a:buAutoNum type="alphaUcParenR"/>
            </a:pPr>
            <a:r>
              <a:rPr lang="en-US" altLang="en-US" b="0"/>
              <a:t>Investigate personality and its effect on sports performance.</a:t>
            </a:r>
            <a:br>
              <a:rPr lang="en-US" altLang="en-US" b="0"/>
            </a:br>
            <a:endParaRPr lang="en-US" altLang="en-US" b="0"/>
          </a:p>
          <a:p>
            <a:pPr eaLnBrk="1" hangingPunct="1">
              <a:buFontTx/>
              <a:buAutoNum type="alphaUcParenR"/>
            </a:pPr>
            <a:r>
              <a:rPr lang="en-US" altLang="en-US" b="0"/>
              <a:t>Explore the influence that motivation and self-confidence have on sports performance. </a:t>
            </a:r>
            <a:br>
              <a:rPr lang="en-US" altLang="en-US" b="0"/>
            </a:br>
            <a:endParaRPr lang="en-US" altLang="en-US" b="0"/>
          </a:p>
          <a:p>
            <a:pPr eaLnBrk="1" hangingPunct="1">
              <a:buFontTx/>
              <a:buAutoNum type="alphaUcParenR"/>
            </a:pPr>
            <a:r>
              <a:rPr lang="en-US" altLang="en-US" b="0"/>
              <a:t>Know about arousal and anxiety, and the effects they have on sports performance. </a:t>
            </a:r>
          </a:p>
        </p:txBody>
      </p:sp>
    </p:spTree>
    <p:custDataLst>
      <p:tags r:id="rId1"/>
    </p:custData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963BF91C-465F-0EE2-BFFD-77102C9AE24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8625" y="812800"/>
            <a:ext cx="8120063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en-US" b="0" dirty="0">
                <a:latin typeface="+mj-lt"/>
                <a:cs typeface="Arial" charset="0"/>
              </a:rPr>
              <a:t>It is suggested that there are two distinct personality types – type A and type B</a:t>
            </a:r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id="{ABAE0ACC-E078-F8FA-88B1-7DE52621F8D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0063" y="1785938"/>
            <a:ext cx="4071937" cy="3786187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0" rIns="18288"/>
          <a:lstStyle/>
          <a:p>
            <a:pPr marL="72000">
              <a:spcBef>
                <a:spcPct val="20000"/>
              </a:spcBef>
              <a:buClr>
                <a:srgbClr val="0BD0D9"/>
              </a:buClr>
              <a:buSzPct val="95000"/>
              <a:defRPr/>
            </a:pPr>
            <a:r>
              <a:rPr lang="en-GB" dirty="0">
                <a:solidFill>
                  <a:srgbClr val="FF0000"/>
                </a:solidFill>
                <a:latin typeface="+mj-lt"/>
              </a:rPr>
              <a:t>TYPE A characterised by:</a:t>
            </a:r>
          </a:p>
          <a:p>
            <a:pPr marL="72000">
              <a:spcBef>
                <a:spcPct val="20000"/>
              </a:spcBef>
              <a:buClr>
                <a:srgbClr val="0BD0D9"/>
              </a:buClr>
              <a:buSzPct val="95000"/>
              <a:defRPr/>
            </a:pPr>
            <a:endParaRPr lang="en-GB" dirty="0">
              <a:solidFill>
                <a:srgbClr val="FF0000"/>
              </a:solidFill>
              <a:latin typeface="+mj-lt"/>
            </a:endParaRPr>
          </a:p>
          <a:p>
            <a:pPr marL="72000">
              <a:spcBef>
                <a:spcPts val="0"/>
              </a:spcBef>
              <a:buSzPct val="95000"/>
              <a:buFont typeface="Arial" pitchFamily="34" charset="0"/>
              <a:buChar char="•"/>
              <a:defRPr/>
            </a:pPr>
            <a:r>
              <a:rPr lang="en-GB" sz="2000" dirty="0">
                <a:latin typeface="+mj-lt"/>
              </a:rPr>
              <a:t>   impatience</a:t>
            </a:r>
          </a:p>
          <a:p>
            <a:pPr marL="72000">
              <a:spcBef>
                <a:spcPts val="0"/>
              </a:spcBef>
              <a:buSzPct val="95000"/>
              <a:buFont typeface="Arial" pitchFamily="34" charset="0"/>
              <a:buChar char="•"/>
              <a:defRPr/>
            </a:pPr>
            <a:r>
              <a:rPr lang="en-GB" sz="2000" dirty="0">
                <a:latin typeface="+mj-lt"/>
              </a:rPr>
              <a:t>   works at a rapid pace</a:t>
            </a:r>
          </a:p>
          <a:p>
            <a:pPr marL="72000">
              <a:spcBef>
                <a:spcPts val="0"/>
              </a:spcBef>
              <a:buSzPct val="95000"/>
              <a:buFont typeface="Arial" pitchFamily="34" charset="0"/>
              <a:buChar char="•"/>
              <a:defRPr/>
            </a:pPr>
            <a:r>
              <a:rPr lang="en-GB" sz="2000" dirty="0">
                <a:latin typeface="+mj-lt"/>
              </a:rPr>
              <a:t>   higher levels of stress</a:t>
            </a:r>
          </a:p>
          <a:p>
            <a:pPr marL="72000">
              <a:spcBef>
                <a:spcPts val="0"/>
              </a:spcBef>
              <a:buSzPct val="95000"/>
              <a:buFont typeface="Arial" pitchFamily="34" charset="0"/>
              <a:buChar char="•"/>
              <a:defRPr/>
            </a:pPr>
            <a:r>
              <a:rPr lang="en-GB" sz="2000" dirty="0">
                <a:latin typeface="+mj-lt"/>
              </a:rPr>
              <a:t>   easily aroused</a:t>
            </a:r>
          </a:p>
          <a:p>
            <a:pPr marL="72000">
              <a:spcBef>
                <a:spcPts val="0"/>
              </a:spcBef>
              <a:buSzPct val="95000"/>
              <a:buFont typeface="Arial" pitchFamily="34" charset="0"/>
              <a:buChar char="•"/>
              <a:defRPr/>
            </a:pPr>
            <a:r>
              <a:rPr lang="en-GB" sz="2000" dirty="0">
                <a:latin typeface="+mj-lt"/>
              </a:rPr>
              <a:t>   strong desire to succeed</a:t>
            </a:r>
          </a:p>
          <a:p>
            <a:pPr marL="72000">
              <a:spcBef>
                <a:spcPts val="0"/>
              </a:spcBef>
              <a:buSzPct val="95000"/>
              <a:buFont typeface="Arial" pitchFamily="34" charset="0"/>
              <a:buChar char="•"/>
              <a:defRPr/>
            </a:pPr>
            <a:r>
              <a:rPr lang="en-GB" sz="2000" dirty="0">
                <a:latin typeface="+mj-lt"/>
              </a:rPr>
              <a:t>   anxiety in stressful situations</a:t>
            </a:r>
          </a:p>
          <a:p>
            <a:pPr marL="72000">
              <a:spcBef>
                <a:spcPts val="0"/>
              </a:spcBef>
              <a:buSzPct val="95000"/>
              <a:buFont typeface="Arial" pitchFamily="34" charset="0"/>
              <a:buChar char="•"/>
              <a:defRPr/>
            </a:pPr>
            <a:r>
              <a:rPr lang="en-GB" sz="2000" dirty="0">
                <a:latin typeface="+mj-lt"/>
              </a:rPr>
              <a:t>   lacking in tolerance</a:t>
            </a:r>
          </a:p>
          <a:p>
            <a:pPr marL="72000">
              <a:spcBef>
                <a:spcPts val="0"/>
              </a:spcBef>
              <a:buSzPct val="95000"/>
              <a:buFont typeface="Arial" pitchFamily="34" charset="0"/>
              <a:buChar char="•"/>
              <a:defRPr/>
            </a:pPr>
            <a:r>
              <a:rPr lang="en-GB" sz="2000" dirty="0">
                <a:latin typeface="+mj-lt"/>
              </a:rPr>
              <a:t>   has a need to be in control</a:t>
            </a:r>
          </a:p>
          <a:p>
            <a:pPr marL="72000">
              <a:spcBef>
                <a:spcPts val="0"/>
              </a:spcBef>
              <a:buSzPct val="95000"/>
              <a:buFont typeface="Arial" pitchFamily="34" charset="0"/>
              <a:buChar char="•"/>
              <a:defRPr/>
            </a:pPr>
            <a:r>
              <a:rPr lang="en-GB" sz="2000" dirty="0">
                <a:latin typeface="+mj-lt"/>
              </a:rPr>
              <a:t>   makes decisions quickly</a:t>
            </a:r>
          </a:p>
        </p:txBody>
      </p:sp>
      <p:sp>
        <p:nvSpPr>
          <p:cNvPr id="14340" name="Rectangle 8">
            <a:extLst>
              <a:ext uri="{FF2B5EF4-FFF2-40B4-BE49-F238E27FC236}">
                <a16:creationId xmlns:a16="http://schemas.microsoft.com/office/drawing/2014/main" id="{6E5F0757-AD9A-6DCF-4D3F-732322F6C815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8625" y="211138"/>
            <a:ext cx="3395663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GB" altLang="en-US" sz="3600">
                <a:solidFill>
                  <a:srgbClr val="0000FF"/>
                </a:solidFill>
                <a:latin typeface="Arial Narrow" panose="020B0604020202020204" pitchFamily="34" charset="0"/>
              </a:rPr>
              <a:t>Personality Types</a:t>
            </a:r>
            <a:endParaRPr lang="en-GB" altLang="en-US" sz="3600"/>
          </a:p>
        </p:txBody>
      </p:sp>
      <p:pic>
        <p:nvPicPr>
          <p:cNvPr id="14341" name="Picture 6" descr="5284558112_e255f227fe">
            <a:extLst>
              <a:ext uri="{FF2B5EF4-FFF2-40B4-BE49-F238E27FC236}">
                <a16:creationId xmlns:a16="http://schemas.microsoft.com/office/drawing/2014/main" id="{E7CD8022-4AA5-92EF-69F7-E30BEC90C65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379"/>
          <a:stretch>
            <a:fillRect/>
          </a:stretch>
        </p:blipFill>
        <p:spPr bwMode="auto">
          <a:xfrm>
            <a:off x="4643438" y="1785938"/>
            <a:ext cx="4071937" cy="3100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 nodeType="clickPar">
                      <p:stCondLst>
                        <p:cond delay="indefinite"/>
                      </p:stCondLst>
                      <p:childTnLst>
                        <p:par>
                          <p:cTn id="4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 nodeType="clickPar">
                      <p:stCondLst>
                        <p:cond delay="indefinite"/>
                      </p:stCondLst>
                      <p:childTnLst>
                        <p:par>
                          <p:cTn id="5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2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 nodeType="clickPar">
                      <p:stCondLst>
                        <p:cond delay="indefinite"/>
                      </p:stCondLst>
                      <p:childTnLst>
                        <p:par>
                          <p:cTn id="5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8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 nodeType="clickPar">
                      <p:stCondLst>
                        <p:cond delay="indefinite"/>
                      </p:stCondLst>
                      <p:childTnLst>
                        <p:par>
                          <p:cTn id="6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4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 autoUpdateAnimBg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">
            <a:extLst>
              <a:ext uri="{FF2B5EF4-FFF2-40B4-BE49-F238E27FC236}">
                <a16:creationId xmlns:a16="http://schemas.microsoft.com/office/drawing/2014/main" id="{8501517B-826B-B4B2-7710-C9FE66679A7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0063" y="1000125"/>
            <a:ext cx="4071937" cy="4643438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0" rIns="18288"/>
          <a:lstStyle/>
          <a:p>
            <a:pPr marL="324000" indent="-274320" fontAlgn="auto"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defRPr/>
            </a:pPr>
            <a:r>
              <a:rPr lang="en-GB" dirty="0">
                <a:solidFill>
                  <a:srgbClr val="FF0000"/>
                </a:solidFill>
                <a:latin typeface="+mj-lt"/>
              </a:rPr>
              <a:t>TYPE B characterised by:</a:t>
            </a:r>
          </a:p>
          <a:p>
            <a:pPr marL="324000" indent="-274320" fontAlgn="auto">
              <a:spcBef>
                <a:spcPct val="20000"/>
              </a:spcBef>
              <a:spcAft>
                <a:spcPts val="0"/>
              </a:spcAft>
              <a:buSzPct val="95000"/>
              <a:buFont typeface="Wingdings 2"/>
              <a:buChar char=""/>
              <a:defRPr/>
            </a:pPr>
            <a:r>
              <a:rPr lang="en-GB" sz="2000" dirty="0">
                <a:latin typeface="+mj-lt"/>
              </a:rPr>
              <a:t>relaxed and patient</a:t>
            </a:r>
          </a:p>
          <a:p>
            <a:pPr marL="324000" indent="-274320" fontAlgn="auto">
              <a:spcBef>
                <a:spcPct val="20000"/>
              </a:spcBef>
              <a:spcAft>
                <a:spcPts val="0"/>
              </a:spcAft>
              <a:buSzPct val="95000"/>
              <a:buFont typeface="Wingdings 2"/>
              <a:buChar char=""/>
              <a:defRPr/>
            </a:pPr>
            <a:r>
              <a:rPr lang="en-GB" sz="2000" dirty="0">
                <a:latin typeface="+mj-lt"/>
              </a:rPr>
              <a:t>allow time for tasks to be completed</a:t>
            </a:r>
          </a:p>
          <a:p>
            <a:pPr marL="324000" indent="-274320" fontAlgn="auto">
              <a:spcBef>
                <a:spcPct val="20000"/>
              </a:spcBef>
              <a:spcAft>
                <a:spcPts val="0"/>
              </a:spcAft>
              <a:buSzPct val="95000"/>
              <a:buFont typeface="Wingdings 2"/>
              <a:buChar char=""/>
              <a:defRPr/>
            </a:pPr>
            <a:r>
              <a:rPr lang="en-GB" sz="2000" dirty="0">
                <a:latin typeface="+mj-lt"/>
              </a:rPr>
              <a:t>tolerance of others’ mistakes</a:t>
            </a:r>
          </a:p>
          <a:p>
            <a:pPr marL="324000" indent="-274320" fontAlgn="auto">
              <a:spcBef>
                <a:spcPct val="20000"/>
              </a:spcBef>
              <a:spcAft>
                <a:spcPts val="0"/>
              </a:spcAft>
              <a:buSzPct val="95000"/>
              <a:buFont typeface="Wingdings 2"/>
              <a:buChar char=""/>
              <a:defRPr/>
            </a:pPr>
            <a:r>
              <a:rPr lang="en-GB" sz="2000" dirty="0">
                <a:latin typeface="+mj-lt"/>
              </a:rPr>
              <a:t>delegates easily</a:t>
            </a:r>
          </a:p>
          <a:p>
            <a:pPr marL="324000" indent="-274320" fontAlgn="auto">
              <a:spcBef>
                <a:spcPct val="20000"/>
              </a:spcBef>
              <a:spcAft>
                <a:spcPts val="0"/>
              </a:spcAft>
              <a:buSzPct val="95000"/>
              <a:buFont typeface="Wingdings 2"/>
              <a:buChar char=""/>
              <a:defRPr/>
            </a:pPr>
            <a:r>
              <a:rPr lang="en-GB" sz="2000" dirty="0">
                <a:latin typeface="+mj-lt"/>
              </a:rPr>
              <a:t>low personal stress</a:t>
            </a:r>
          </a:p>
          <a:p>
            <a:pPr marL="324000" indent="-274320" fontAlgn="auto">
              <a:spcBef>
                <a:spcPct val="20000"/>
              </a:spcBef>
              <a:spcAft>
                <a:spcPts val="0"/>
              </a:spcAft>
              <a:buSzPct val="95000"/>
              <a:buFont typeface="Wingdings 2"/>
              <a:buChar char=""/>
              <a:defRPr/>
            </a:pPr>
            <a:r>
              <a:rPr lang="en-GB" sz="2000" dirty="0">
                <a:latin typeface="+mj-lt"/>
              </a:rPr>
              <a:t>calm and unflappable in most situations</a:t>
            </a:r>
          </a:p>
          <a:p>
            <a:pPr marL="324000" indent="-274320" fontAlgn="auto">
              <a:spcBef>
                <a:spcPct val="20000"/>
              </a:spcBef>
              <a:spcAft>
                <a:spcPts val="0"/>
              </a:spcAft>
              <a:buSzPct val="95000"/>
              <a:buFont typeface="Wingdings 2"/>
              <a:buChar char=""/>
              <a:defRPr/>
            </a:pPr>
            <a:r>
              <a:rPr lang="en-GB" sz="2000" dirty="0">
                <a:latin typeface="+mj-lt"/>
              </a:rPr>
              <a:t>less competitive</a:t>
            </a:r>
          </a:p>
          <a:p>
            <a:pPr marL="324000" indent="-274320" fontAlgn="auto">
              <a:spcBef>
                <a:spcPct val="20000"/>
              </a:spcBef>
              <a:spcAft>
                <a:spcPts val="0"/>
              </a:spcAft>
              <a:buSzPct val="95000"/>
              <a:buFont typeface="Wingdings 2"/>
              <a:buChar char=""/>
              <a:defRPr/>
            </a:pPr>
            <a:r>
              <a:rPr lang="en-GB" sz="2000" dirty="0">
                <a:latin typeface="+mj-lt"/>
              </a:rPr>
              <a:t>prepared to wait and assess all options when decisions need to be made</a:t>
            </a:r>
          </a:p>
        </p:txBody>
      </p:sp>
      <p:sp>
        <p:nvSpPr>
          <p:cNvPr id="15363" name="Rectangle 8">
            <a:extLst>
              <a:ext uri="{FF2B5EF4-FFF2-40B4-BE49-F238E27FC236}">
                <a16:creationId xmlns:a16="http://schemas.microsoft.com/office/drawing/2014/main" id="{DC90AD01-15BC-62C4-37AB-E242A68A60F0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8625" y="211138"/>
            <a:ext cx="3395663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GB" altLang="en-US" sz="3600">
                <a:solidFill>
                  <a:srgbClr val="0000FF"/>
                </a:solidFill>
                <a:latin typeface="Arial Narrow" panose="020B0604020202020204" pitchFamily="34" charset="0"/>
              </a:rPr>
              <a:t>Personality Types</a:t>
            </a:r>
            <a:endParaRPr lang="en-GB" altLang="en-US" sz="3600"/>
          </a:p>
        </p:txBody>
      </p:sp>
      <p:pic>
        <p:nvPicPr>
          <p:cNvPr id="15364" name="Picture 5" descr="511921542_2490ec2d61">
            <a:extLst>
              <a:ext uri="{FF2B5EF4-FFF2-40B4-BE49-F238E27FC236}">
                <a16:creationId xmlns:a16="http://schemas.microsoft.com/office/drawing/2014/main" id="{49312AEA-075D-09C3-74BE-3DE34B19A23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0625" y="1000125"/>
            <a:ext cx="3643313" cy="5478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 autoUpdateAnimBg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8">
            <a:extLst>
              <a:ext uri="{FF2B5EF4-FFF2-40B4-BE49-F238E27FC236}">
                <a16:creationId xmlns:a16="http://schemas.microsoft.com/office/drawing/2014/main" id="{F36A4F1E-2A79-DEC3-F9A0-5A4B38179401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8625" y="211138"/>
            <a:ext cx="3395663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GB" altLang="en-US" sz="3600">
                <a:solidFill>
                  <a:srgbClr val="0000FF"/>
                </a:solidFill>
                <a:latin typeface="Arial Narrow" panose="020B0604020202020204" pitchFamily="34" charset="0"/>
              </a:rPr>
              <a:t>Personality Types</a:t>
            </a:r>
            <a:endParaRPr lang="en-GB" altLang="en-US" sz="360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23C09F1F-9CDA-022E-73B6-A2C4B51AEE5C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8625" y="884238"/>
            <a:ext cx="8358188" cy="830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en-US" b="0" dirty="0">
                <a:latin typeface="+mj-lt"/>
                <a:cs typeface="Arial" charset="0"/>
              </a:rPr>
              <a:t>Different personalities are best suited to certain sports. What type of personality is needed for the following sports?  </a:t>
            </a:r>
          </a:p>
        </p:txBody>
      </p:sp>
      <p:pic>
        <p:nvPicPr>
          <p:cNvPr id="16388" name="Picture 2" descr="E:\PICTURES\Wayne-Rooney1.jpg">
            <a:extLst>
              <a:ext uri="{FF2B5EF4-FFF2-40B4-BE49-F238E27FC236}">
                <a16:creationId xmlns:a16="http://schemas.microsoft.com/office/drawing/2014/main" id="{ED18ED78-22C8-EE8A-CE4B-F86772489BD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779"/>
          <a:stretch>
            <a:fillRect/>
          </a:stretch>
        </p:blipFill>
        <p:spPr bwMode="auto">
          <a:xfrm>
            <a:off x="4572000" y="3786188"/>
            <a:ext cx="4143375" cy="266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56679AE4-FA96-3B4A-B844-DDFAB15C74EE}"/>
              </a:ext>
            </a:extLst>
          </p:cNvPr>
          <p:cNvSpPr/>
          <p:nvPr/>
        </p:nvSpPr>
        <p:spPr>
          <a:xfrm rot="1741697">
            <a:off x="6276312" y="2126577"/>
            <a:ext cx="2820847" cy="92333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5400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Arial" charset="0"/>
                <a:cs typeface="Arial" charset="0"/>
              </a:rPr>
              <a:t>Archery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2CE62744-ACD0-1A57-80EB-A3AB7C2F4FAA}"/>
              </a:ext>
            </a:extLst>
          </p:cNvPr>
          <p:cNvSpPr/>
          <p:nvPr/>
        </p:nvSpPr>
        <p:spPr>
          <a:xfrm rot="20746502">
            <a:off x="272493" y="2428738"/>
            <a:ext cx="3602771" cy="92333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5400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Arial" charset="0"/>
                <a:cs typeface="Arial" charset="0"/>
              </a:rPr>
              <a:t>Volleyball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0AFF392B-77C7-6C6E-BFC1-7919EEA18DA2}"/>
              </a:ext>
            </a:extLst>
          </p:cNvPr>
          <p:cNvSpPr/>
          <p:nvPr/>
        </p:nvSpPr>
        <p:spPr>
          <a:xfrm>
            <a:off x="4929190" y="2786058"/>
            <a:ext cx="2820847" cy="922739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5400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Arial" charset="0"/>
                <a:cs typeface="Arial" charset="0"/>
              </a:rPr>
              <a:t>Judo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85BAAE6C-4E0A-9EBC-2CDC-3FE1FFF2E1C1}"/>
              </a:ext>
            </a:extLst>
          </p:cNvPr>
          <p:cNvSpPr/>
          <p:nvPr/>
        </p:nvSpPr>
        <p:spPr>
          <a:xfrm rot="21358553">
            <a:off x="4076219" y="1927863"/>
            <a:ext cx="1914307" cy="5847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320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 charset="0"/>
                <a:cs typeface="Arial" charset="0"/>
              </a:rPr>
              <a:t>Athletics</a:t>
            </a:r>
            <a:endParaRPr lang="en-US" sz="540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Arial" charset="0"/>
              <a:cs typeface="Arial" charset="0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6F0CA1FB-EEC2-59CA-123D-E8B00179C613}"/>
              </a:ext>
            </a:extLst>
          </p:cNvPr>
          <p:cNvSpPr/>
          <p:nvPr/>
        </p:nvSpPr>
        <p:spPr>
          <a:xfrm>
            <a:off x="571472" y="1928802"/>
            <a:ext cx="1003800" cy="5847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320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 charset="0"/>
                <a:cs typeface="Arial" charset="0"/>
              </a:rPr>
              <a:t>Golf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E05EE5DD-0BE2-A340-D563-03AFEEE1610C}"/>
              </a:ext>
            </a:extLst>
          </p:cNvPr>
          <p:cNvSpPr/>
          <p:nvPr/>
        </p:nvSpPr>
        <p:spPr>
          <a:xfrm rot="20766382">
            <a:off x="2521026" y="2897860"/>
            <a:ext cx="3382537" cy="5847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320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 charset="0"/>
                <a:cs typeface="Arial" charset="0"/>
              </a:rPr>
              <a:t>Canoeing</a:t>
            </a:r>
          </a:p>
        </p:txBody>
      </p:sp>
      <p:pic>
        <p:nvPicPr>
          <p:cNvPr id="16395" name="Picture 12" descr="C:\Documents and Settings\School\My Documents\old e drive stuff\WEB DOWNLOADS TO TWEEK\PICTURES 2011\LOCOG\athletics-men-s-200m-final-beijing-2008-65200.jpg">
            <a:extLst>
              <a:ext uri="{FF2B5EF4-FFF2-40B4-BE49-F238E27FC236}">
                <a16:creationId xmlns:a16="http://schemas.microsoft.com/office/drawing/2014/main" id="{5E2E26A1-EA04-4352-58A6-11A31FE9DCE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625" y="3786188"/>
            <a:ext cx="4000500" cy="2663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53528657-4CE2-827F-AEDD-4210DD5F20C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1500" y="3357563"/>
            <a:ext cx="4071938" cy="3046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buFont typeface="Wingdings 2" pitchFamily="2" charset="2"/>
              <a:buNone/>
            </a:pPr>
            <a:r>
              <a:rPr lang="en-GB" altLang="en-US" b="0"/>
              <a:t>There are 6 mood states that exist in an athlete:</a:t>
            </a:r>
          </a:p>
          <a:p>
            <a:pPr eaLnBrk="1" hangingPunct="1">
              <a:buFont typeface="Arial" panose="020B0604020202020204" pitchFamily="34" charset="0"/>
              <a:buChar char="•"/>
            </a:pPr>
            <a:r>
              <a:rPr lang="en-GB" altLang="en-US" b="0"/>
              <a:t> tension</a:t>
            </a:r>
          </a:p>
          <a:p>
            <a:pPr eaLnBrk="1" hangingPunct="1">
              <a:buFont typeface="Arial" panose="020B0604020202020204" pitchFamily="34" charset="0"/>
              <a:buChar char="•"/>
            </a:pPr>
            <a:r>
              <a:rPr lang="en-GB" altLang="en-US" b="0"/>
              <a:t> depression</a:t>
            </a:r>
          </a:p>
          <a:p>
            <a:pPr eaLnBrk="1" hangingPunct="1">
              <a:buFont typeface="Arial" panose="020B0604020202020204" pitchFamily="34" charset="0"/>
              <a:buChar char="•"/>
            </a:pPr>
            <a:r>
              <a:rPr lang="en-GB" altLang="en-US" b="0"/>
              <a:t> anger</a:t>
            </a:r>
          </a:p>
          <a:p>
            <a:pPr eaLnBrk="1" hangingPunct="1">
              <a:buFont typeface="Arial" panose="020B0604020202020204" pitchFamily="34" charset="0"/>
              <a:buChar char="•"/>
            </a:pPr>
            <a:r>
              <a:rPr lang="en-GB" altLang="en-US" b="0"/>
              <a:t> vigour</a:t>
            </a:r>
          </a:p>
          <a:p>
            <a:pPr eaLnBrk="1" hangingPunct="1">
              <a:buFont typeface="Arial" panose="020B0604020202020204" pitchFamily="34" charset="0"/>
              <a:buChar char="•"/>
            </a:pPr>
            <a:r>
              <a:rPr lang="en-GB" altLang="en-US" b="0"/>
              <a:t> fatigue</a:t>
            </a:r>
          </a:p>
          <a:p>
            <a:pPr eaLnBrk="1" hangingPunct="1">
              <a:buFont typeface="Arial" panose="020B0604020202020204" pitchFamily="34" charset="0"/>
              <a:buChar char="•"/>
            </a:pPr>
            <a:r>
              <a:rPr lang="en-GB" altLang="en-US" b="0"/>
              <a:t> confusion</a:t>
            </a:r>
          </a:p>
        </p:txBody>
      </p:sp>
      <p:sp>
        <p:nvSpPr>
          <p:cNvPr id="28675" name="Rectangle 5">
            <a:extLst>
              <a:ext uri="{FF2B5EF4-FFF2-40B4-BE49-F238E27FC236}">
                <a16:creationId xmlns:a16="http://schemas.microsoft.com/office/drawing/2014/main" id="{B414AE74-25A6-B6C5-C458-8FB5484553D5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0225" y="1000125"/>
            <a:ext cx="4184650" cy="646113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>
              <a:defRPr/>
            </a:pPr>
            <a:r>
              <a:rPr lang="en-US" sz="3600" dirty="0">
                <a:solidFill>
                  <a:srgbClr val="0000FF"/>
                </a:solidFill>
                <a:latin typeface="Arial Narrow" pitchFamily="34" charset="0"/>
              </a:rPr>
              <a:t>Profile of Mood States</a:t>
            </a:r>
          </a:p>
        </p:txBody>
      </p:sp>
      <p:sp>
        <p:nvSpPr>
          <p:cNvPr id="17412" name="Rectangle 8">
            <a:extLst>
              <a:ext uri="{FF2B5EF4-FFF2-40B4-BE49-F238E27FC236}">
                <a16:creationId xmlns:a16="http://schemas.microsoft.com/office/drawing/2014/main" id="{9AFCA822-767C-FB40-3CB5-590908A7BD1D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8625" y="211138"/>
            <a:ext cx="4222750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GB" altLang="en-US" sz="3600">
                <a:solidFill>
                  <a:srgbClr val="0000FF"/>
                </a:solidFill>
                <a:latin typeface="Arial Narrow" panose="020B0604020202020204" pitchFamily="34" charset="0"/>
              </a:rPr>
              <a:t>Measuring Personality</a:t>
            </a:r>
            <a:endParaRPr lang="en-GB" altLang="en-US" sz="3600"/>
          </a:p>
        </p:txBody>
      </p:sp>
      <p:sp>
        <p:nvSpPr>
          <p:cNvPr id="17413" name="Rectangle 7">
            <a:extLst>
              <a:ext uri="{FF2B5EF4-FFF2-40B4-BE49-F238E27FC236}">
                <a16:creationId xmlns:a16="http://schemas.microsoft.com/office/drawing/2014/main" id="{268A9942-34A0-A3E0-E40A-D259DDE9D545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8625" y="1714500"/>
            <a:ext cx="8358188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GB" altLang="en-US" b="0"/>
              <a:t>Moods are an important aspect of personality which may influence sports performance. Mood states were said to be temporary and change with each situation.</a:t>
            </a:r>
          </a:p>
        </p:txBody>
      </p:sp>
      <p:pic>
        <p:nvPicPr>
          <p:cNvPr id="17414" name="Picture 7" descr="C:\Documents and Settings\School\My Documents\My Pictures\Picture1.png">
            <a:extLst>
              <a:ext uri="{FF2B5EF4-FFF2-40B4-BE49-F238E27FC236}">
                <a16:creationId xmlns:a16="http://schemas.microsoft.com/office/drawing/2014/main" id="{4A3E622F-553C-0E69-2700-24B5CC4A2A4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4813" y="3071813"/>
            <a:ext cx="4521200" cy="342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7" dur="1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2" dur="1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7" dur="1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2" dur="1" fill="hold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7" dur="1" fill="hold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8">
            <a:extLst>
              <a:ext uri="{FF2B5EF4-FFF2-40B4-BE49-F238E27FC236}">
                <a16:creationId xmlns:a16="http://schemas.microsoft.com/office/drawing/2014/main" id="{166E8A91-A8B5-D590-987E-F4D7D6CFB33C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8625" y="211138"/>
            <a:ext cx="4222750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GB" altLang="en-US" sz="3600">
                <a:solidFill>
                  <a:srgbClr val="0000FF"/>
                </a:solidFill>
                <a:latin typeface="Arial Narrow" panose="020B0604020202020204" pitchFamily="34" charset="0"/>
              </a:rPr>
              <a:t>Measuring Personality</a:t>
            </a:r>
            <a:endParaRPr lang="en-GB" altLang="en-US" sz="3600"/>
          </a:p>
        </p:txBody>
      </p:sp>
      <p:sp>
        <p:nvSpPr>
          <p:cNvPr id="18435" name="Rectangle 4">
            <a:extLst>
              <a:ext uri="{FF2B5EF4-FFF2-40B4-BE49-F238E27FC236}">
                <a16:creationId xmlns:a16="http://schemas.microsoft.com/office/drawing/2014/main" id="{61F7DA33-FFC1-BF72-D913-93F457C4387F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8625" y="895350"/>
            <a:ext cx="828675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GB" altLang="en-US" b="0"/>
              <a:t>There are other ways to measure an individuals personality. </a:t>
            </a:r>
            <a:endParaRPr lang="en-US" altLang="en-US" b="0"/>
          </a:p>
        </p:txBody>
      </p:sp>
      <p:sp>
        <p:nvSpPr>
          <p:cNvPr id="6" name="Text Box 5">
            <a:extLst>
              <a:ext uri="{FF2B5EF4-FFF2-40B4-BE49-F238E27FC236}">
                <a16:creationId xmlns:a16="http://schemas.microsoft.com/office/drawing/2014/main" id="{31F0034D-AFC7-B1A0-66FA-8DA81A3EFFD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8625" y="1643063"/>
            <a:ext cx="7848600" cy="1570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GB" altLang="en-US" b="0" u="sng"/>
              <a:t>Questionnaires –  </a:t>
            </a:r>
            <a:r>
              <a:rPr lang="en-GB" altLang="en-US" u="sng"/>
              <a:t>Eysenck’s Personality Inventory </a:t>
            </a:r>
          </a:p>
          <a:p>
            <a:pPr eaLnBrk="1" hangingPunct="1"/>
            <a:r>
              <a:rPr lang="en-GB" altLang="en-US"/>
              <a:t>	</a:t>
            </a:r>
          </a:p>
          <a:p>
            <a:pPr eaLnBrk="1" hangingPunct="1"/>
            <a:r>
              <a:rPr lang="en-GB" altLang="en-US" b="0"/>
              <a:t>These questions must be answered honestly and fairly and can be carried out </a:t>
            </a:r>
            <a:r>
              <a:rPr kumimoji="1" lang="en-GB" altLang="en-US" b="0"/>
              <a:t>before or after the event</a:t>
            </a:r>
            <a:r>
              <a:rPr lang="en-GB" altLang="en-US" b="0"/>
              <a:t>. </a:t>
            </a:r>
          </a:p>
        </p:txBody>
      </p:sp>
      <p:pic>
        <p:nvPicPr>
          <p:cNvPr id="18437" name="Picture 6" descr="C:\Documents and Settings\School\My Documents\Dropbox\ropes\Questionnaire2_small.jpg">
            <a:extLst>
              <a:ext uri="{FF2B5EF4-FFF2-40B4-BE49-F238E27FC236}">
                <a16:creationId xmlns:a16="http://schemas.microsoft.com/office/drawing/2014/main" id="{1AD530E7-FF8F-8426-E5E6-2330A462B20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lum bright="4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7688" y="3429000"/>
            <a:ext cx="4244975" cy="297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6">
            <a:extLst>
              <a:ext uri="{FF2B5EF4-FFF2-40B4-BE49-F238E27FC236}">
                <a16:creationId xmlns:a16="http://schemas.microsoft.com/office/drawing/2014/main" id="{0330084E-B608-AD7A-4D57-16A6A498E9C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8625" y="928688"/>
            <a:ext cx="8458200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GB" altLang="en-US" b="0" u="sng"/>
              <a:t>Observations</a:t>
            </a:r>
            <a:r>
              <a:rPr lang="en-GB" altLang="en-US" b="0"/>
              <a:t> – This involves watching the performer’s behaviour over time. </a:t>
            </a:r>
          </a:p>
        </p:txBody>
      </p:sp>
      <p:sp>
        <p:nvSpPr>
          <p:cNvPr id="19459" name="Rectangle 8">
            <a:extLst>
              <a:ext uri="{FF2B5EF4-FFF2-40B4-BE49-F238E27FC236}">
                <a16:creationId xmlns:a16="http://schemas.microsoft.com/office/drawing/2014/main" id="{DC221F63-ED5A-99B6-0B56-279F46C6A2BF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8625" y="211138"/>
            <a:ext cx="4222750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GB" altLang="en-US" sz="3600">
                <a:solidFill>
                  <a:srgbClr val="0000FF"/>
                </a:solidFill>
                <a:latin typeface="Arial Narrow" panose="020B0604020202020204" pitchFamily="34" charset="0"/>
              </a:rPr>
              <a:t>Measuring Personality</a:t>
            </a:r>
            <a:endParaRPr lang="en-GB" altLang="en-US" sz="360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CB6F6A6-4ECB-E2AA-E8F5-FDD191A544F8}"/>
              </a:ext>
            </a:extLst>
          </p:cNvPr>
          <p:cNvSpPr/>
          <p:nvPr/>
        </p:nvSpPr>
        <p:spPr>
          <a:xfrm>
            <a:off x="500063" y="2786063"/>
            <a:ext cx="4357687" cy="1570037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spcBef>
                <a:spcPct val="20000"/>
              </a:spcBef>
              <a:buClr>
                <a:srgbClr val="0BD0D9"/>
              </a:buClr>
              <a:buSzPct val="95000"/>
              <a:defRPr/>
            </a:pPr>
            <a:r>
              <a:rPr lang="en-GB" u="sng" dirty="0">
                <a:solidFill>
                  <a:srgbClr val="FF0000"/>
                </a:solidFill>
                <a:latin typeface="+mj-lt"/>
              </a:rPr>
              <a:t>Observations:</a:t>
            </a:r>
            <a:r>
              <a:rPr lang="en-GB" dirty="0">
                <a:solidFill>
                  <a:srgbClr val="FF0000"/>
                </a:solidFill>
                <a:latin typeface="+mj-lt"/>
              </a:rPr>
              <a:t> </a:t>
            </a:r>
            <a:r>
              <a:rPr kumimoji="1" lang="en-GB" b="0" dirty="0">
                <a:latin typeface="+mj-lt"/>
              </a:rPr>
              <a:t>Are made during an actual event and directly relate to the performance.</a:t>
            </a:r>
          </a:p>
        </p:txBody>
      </p:sp>
      <p:sp>
        <p:nvSpPr>
          <p:cNvPr id="19461" name="Rectangle 7">
            <a:extLst>
              <a:ext uri="{FF2B5EF4-FFF2-40B4-BE49-F238E27FC236}">
                <a16:creationId xmlns:a16="http://schemas.microsoft.com/office/drawing/2014/main" id="{CC85D2D0-396D-80D1-88D7-06B2CB375C96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8625" y="5143500"/>
            <a:ext cx="8358188" cy="1347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20000"/>
              </a:spcBef>
              <a:buClr>
                <a:schemeClr val="tx1"/>
              </a:buClr>
            </a:pPr>
            <a:r>
              <a:rPr lang="en-GB" altLang="en-US" u="sng">
                <a:solidFill>
                  <a:srgbClr val="FF0000"/>
                </a:solidFill>
              </a:rPr>
              <a:t>Problems with observations:</a:t>
            </a:r>
          </a:p>
          <a:p>
            <a:pPr eaLnBrk="1" hangingPunct="1">
              <a:spcBef>
                <a:spcPct val="20000"/>
              </a:spcBef>
              <a:buClr>
                <a:schemeClr val="tx1"/>
              </a:buClr>
              <a:buFontTx/>
              <a:buChar char="•"/>
            </a:pPr>
            <a:r>
              <a:rPr kumimoji="1" lang="en-GB" altLang="en-US" b="0"/>
              <a:t>difficult to quantify accurately</a:t>
            </a:r>
          </a:p>
          <a:p>
            <a:pPr eaLnBrk="1" hangingPunct="1">
              <a:spcBef>
                <a:spcPct val="20000"/>
              </a:spcBef>
              <a:buClr>
                <a:schemeClr val="tx1"/>
              </a:buClr>
              <a:buFontTx/>
              <a:buChar char="•"/>
            </a:pPr>
            <a:r>
              <a:rPr kumimoji="1" lang="en-GB" altLang="en-US" b="0"/>
              <a:t>may be influenced by the observer’s views and attitudes.</a:t>
            </a:r>
          </a:p>
        </p:txBody>
      </p:sp>
      <p:pic>
        <p:nvPicPr>
          <p:cNvPr id="19462" name="Picture 7" descr="887983_15938462">
            <a:extLst>
              <a:ext uri="{FF2B5EF4-FFF2-40B4-BE49-F238E27FC236}">
                <a16:creationId xmlns:a16="http://schemas.microsoft.com/office/drawing/2014/main" id="{6F670EFC-ECF6-94CB-655C-ED3B18EE6FA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6438" y="1643063"/>
            <a:ext cx="2857500" cy="4400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ext Box 4">
            <a:extLst>
              <a:ext uri="{FF2B5EF4-FFF2-40B4-BE49-F238E27FC236}">
                <a16:creationId xmlns:a16="http://schemas.microsoft.com/office/drawing/2014/main" id="{E46F54E0-54A6-3BC3-172E-4F611B4557D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8625" y="857250"/>
            <a:ext cx="75438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altLang="en-US" b="0"/>
              <a:t>What type of personality are you?</a:t>
            </a:r>
            <a:endParaRPr lang="en-US" altLang="en-US" b="0"/>
          </a:p>
        </p:txBody>
      </p:sp>
      <p:sp>
        <p:nvSpPr>
          <p:cNvPr id="20483" name="Rectangle 8">
            <a:extLst>
              <a:ext uri="{FF2B5EF4-FFF2-40B4-BE49-F238E27FC236}">
                <a16:creationId xmlns:a16="http://schemas.microsoft.com/office/drawing/2014/main" id="{E6668424-26CF-7734-C4A0-0904E98E4DCE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8625" y="211138"/>
            <a:ext cx="6448425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GB" altLang="en-US" sz="3600">
                <a:solidFill>
                  <a:srgbClr val="0000FF"/>
                </a:solidFill>
                <a:latin typeface="Arial Narrow" panose="020B0604020202020204" pitchFamily="34" charset="0"/>
              </a:rPr>
              <a:t>Views of Personality – Trait Theory</a:t>
            </a:r>
            <a:endParaRPr lang="en-GB" altLang="en-US" sz="3600"/>
          </a:p>
        </p:txBody>
      </p:sp>
      <p:pic>
        <p:nvPicPr>
          <p:cNvPr id="20484" name="Picture 5" descr="C:\Documents and Settings\School\My Documents\My Pictures\Esyenck.png">
            <a:extLst>
              <a:ext uri="{FF2B5EF4-FFF2-40B4-BE49-F238E27FC236}">
                <a16:creationId xmlns:a16="http://schemas.microsoft.com/office/drawing/2014/main" id="{AA5F836A-8133-4C8A-68E6-8ABB63B4B32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0188" y="1500188"/>
            <a:ext cx="6000750" cy="4879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381BA049-789C-5787-E752-9BD4A65D372D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8625" y="857250"/>
            <a:ext cx="8358188" cy="2308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en-US" u="sng" dirty="0">
                <a:latin typeface="+mj-lt"/>
                <a:cs typeface="Arial" charset="0"/>
              </a:rPr>
              <a:t>Trait Theory</a:t>
            </a:r>
            <a:endParaRPr lang="en-GB" dirty="0">
              <a:latin typeface="+mj-lt"/>
              <a:cs typeface="Arial" charset="0"/>
            </a:endParaRPr>
          </a:p>
          <a:p>
            <a:pPr>
              <a:defRPr/>
            </a:pPr>
            <a:endParaRPr lang="en-US" u="sng" dirty="0">
              <a:latin typeface="+mj-lt"/>
              <a:cs typeface="Arial" charset="0"/>
            </a:endParaRPr>
          </a:p>
          <a:p>
            <a:pPr>
              <a:defRPr/>
            </a:pPr>
            <a:r>
              <a:rPr lang="en-GB" dirty="0">
                <a:latin typeface="+mj-lt"/>
                <a:cs typeface="Arial" charset="0"/>
              </a:rPr>
              <a:t>This theory suggests that personalities are:</a:t>
            </a:r>
            <a:br>
              <a:rPr lang="en-GB" dirty="0">
                <a:latin typeface="+mj-lt"/>
                <a:cs typeface="Arial" charset="0"/>
              </a:rPr>
            </a:br>
            <a:endParaRPr lang="en-US" u="sng" dirty="0">
              <a:latin typeface="+mj-lt"/>
              <a:cs typeface="Arial" charset="0"/>
            </a:endParaRPr>
          </a:p>
          <a:p>
            <a:pPr>
              <a:buFont typeface="Arial" charset="0"/>
              <a:buChar char="•"/>
              <a:defRPr/>
            </a:pPr>
            <a:r>
              <a:rPr lang="en-GB" b="0" dirty="0">
                <a:latin typeface="+mj-lt"/>
                <a:cs typeface="Arial" charset="0"/>
              </a:rPr>
              <a:t> general (covering all situations)</a:t>
            </a:r>
          </a:p>
          <a:p>
            <a:pPr>
              <a:buFont typeface="Arial" charset="0"/>
              <a:buChar char="•"/>
              <a:defRPr/>
            </a:pPr>
            <a:r>
              <a:rPr lang="en-GB" b="0" dirty="0">
                <a:latin typeface="+mj-lt"/>
                <a:cs typeface="Arial" charset="0"/>
              </a:rPr>
              <a:t> underlying (inside of and part of the person)</a:t>
            </a:r>
          </a:p>
        </p:txBody>
      </p:sp>
      <p:sp>
        <p:nvSpPr>
          <p:cNvPr id="21507" name="Rectangle 8">
            <a:extLst>
              <a:ext uri="{FF2B5EF4-FFF2-40B4-BE49-F238E27FC236}">
                <a16:creationId xmlns:a16="http://schemas.microsoft.com/office/drawing/2014/main" id="{44BE2374-2A72-32C9-2D10-47AB3B465771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8625" y="211138"/>
            <a:ext cx="3862388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GB" altLang="en-US" sz="3600">
                <a:solidFill>
                  <a:srgbClr val="0000FF"/>
                </a:solidFill>
                <a:latin typeface="Arial Narrow" panose="020B0604020202020204" pitchFamily="34" charset="0"/>
              </a:rPr>
              <a:t>Views of Personality</a:t>
            </a:r>
            <a:endParaRPr lang="en-GB" altLang="en-US" sz="360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877AF10A-FDF3-1606-0137-DB758CAD3C49}"/>
              </a:ext>
            </a:extLst>
          </p:cNvPr>
          <p:cNvSpPr/>
          <p:nvPr/>
        </p:nvSpPr>
        <p:spPr>
          <a:xfrm>
            <a:off x="571500" y="3857625"/>
            <a:ext cx="2857500" cy="1938338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en-GB" b="0" dirty="0">
                <a:latin typeface="+mj-lt"/>
              </a:rPr>
              <a:t>This is why some people behave in certain ways across many situations </a:t>
            </a:r>
            <a:endParaRPr lang="en-GB" dirty="0">
              <a:latin typeface="+mj-lt"/>
            </a:endParaRPr>
          </a:p>
        </p:txBody>
      </p:sp>
      <p:pic>
        <p:nvPicPr>
          <p:cNvPr id="21509" name="Picture 6" descr="C:\Documents and Settings\School\My Documents\old e drive stuff\WEB DOWNLOADS TO TWEEK\PICTURES 2011\deshow.net\2010-world-cup-869-46.jpg">
            <a:extLst>
              <a:ext uri="{FF2B5EF4-FFF2-40B4-BE49-F238E27FC236}">
                <a16:creationId xmlns:a16="http://schemas.microsoft.com/office/drawing/2014/main" id="{605194F7-0096-B506-862D-09835A01382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86188" y="3321050"/>
            <a:ext cx="4991100" cy="312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727FB64D-77E4-37CE-A9E0-DA6F2B1B5E6E}"/>
              </a:ext>
            </a:extLst>
          </p:cNvPr>
          <p:cNvSpPr/>
          <p:nvPr/>
        </p:nvSpPr>
        <p:spPr>
          <a:xfrm>
            <a:off x="428625" y="977900"/>
            <a:ext cx="8286750" cy="2308225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en-US" b="0" dirty="0">
                <a:latin typeface="+mj-lt"/>
                <a:cs typeface="Arial" charset="0"/>
              </a:rPr>
              <a:t>This theory suggests that all </a:t>
            </a:r>
            <a:r>
              <a:rPr lang="en-US" b="0" dirty="0" err="1">
                <a:latin typeface="+mj-lt"/>
                <a:cs typeface="Arial" charset="0"/>
              </a:rPr>
              <a:t>behaviour</a:t>
            </a:r>
            <a:r>
              <a:rPr lang="en-US" b="0" dirty="0">
                <a:latin typeface="+mj-lt"/>
                <a:cs typeface="Arial" charset="0"/>
              </a:rPr>
              <a:t> is learned through interaction with the environment and that inherited factors do not influence personality. </a:t>
            </a:r>
          </a:p>
          <a:p>
            <a:pPr>
              <a:buFont typeface="Arial" charset="0"/>
              <a:buChar char="•"/>
              <a:defRPr/>
            </a:pPr>
            <a:endParaRPr lang="en-US" b="0" dirty="0">
              <a:latin typeface="+mj-lt"/>
              <a:cs typeface="Arial" charset="0"/>
            </a:endParaRPr>
          </a:p>
          <a:p>
            <a:pPr>
              <a:defRPr/>
            </a:pPr>
            <a:r>
              <a:rPr lang="en-US" b="0" dirty="0">
                <a:latin typeface="+mj-lt"/>
                <a:cs typeface="Arial" charset="0"/>
              </a:rPr>
              <a:t>Therefore, the response made by an individual cannot be predicted.</a:t>
            </a:r>
          </a:p>
        </p:txBody>
      </p:sp>
      <p:sp>
        <p:nvSpPr>
          <p:cNvPr id="22531" name="Rectangle 8">
            <a:extLst>
              <a:ext uri="{FF2B5EF4-FFF2-40B4-BE49-F238E27FC236}">
                <a16:creationId xmlns:a16="http://schemas.microsoft.com/office/drawing/2014/main" id="{21AFF4AC-78F2-0470-8817-4497801DECE6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8625" y="211138"/>
            <a:ext cx="7585075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GB" altLang="en-US" sz="3600">
                <a:solidFill>
                  <a:srgbClr val="0000FF"/>
                </a:solidFill>
                <a:latin typeface="Arial Narrow" panose="020B0604020202020204" pitchFamily="34" charset="0"/>
              </a:rPr>
              <a:t>Views of Personality – Situational Theory</a:t>
            </a:r>
            <a:endParaRPr lang="en-GB" altLang="en-US" sz="360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AB1371BA-3F2F-B98C-188B-21D793D7ABD9}"/>
              </a:ext>
            </a:extLst>
          </p:cNvPr>
          <p:cNvSpPr/>
          <p:nvPr/>
        </p:nvSpPr>
        <p:spPr>
          <a:xfrm>
            <a:off x="500063" y="3714750"/>
            <a:ext cx="3571875" cy="1938338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en-US" b="0" i="1" dirty="0">
                <a:latin typeface="+mj-lt"/>
              </a:rPr>
              <a:t>e.g. a young football player observes a senior player intimidating opponents through hard and aggressive tackling.</a:t>
            </a:r>
          </a:p>
        </p:txBody>
      </p:sp>
      <p:pic>
        <p:nvPicPr>
          <p:cNvPr id="22533" name="Picture 6" descr="C:\Documents and Settings\School\My Documents\old e drive stuff\WEB DOWNLOADS TO TWEEK\PICTURES 2011\deshow.net\2010-world-cup-869-28.jpg">
            <a:extLst>
              <a:ext uri="{FF2B5EF4-FFF2-40B4-BE49-F238E27FC236}">
                <a16:creationId xmlns:a16="http://schemas.microsoft.com/office/drawing/2014/main" id="{F4861E68-D49E-94DD-9C2D-EAD78C536AC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6250" y="3500438"/>
            <a:ext cx="4572000" cy="285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4AE3D6DE-92F6-96DA-74A3-686F78E5173E}"/>
              </a:ext>
            </a:extLst>
          </p:cNvPr>
          <p:cNvSpPr/>
          <p:nvPr/>
        </p:nvSpPr>
        <p:spPr>
          <a:xfrm>
            <a:off x="428625" y="977900"/>
            <a:ext cx="8215313" cy="2308225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en-US" b="0" dirty="0">
                <a:latin typeface="+mj-lt"/>
                <a:cs typeface="Arial" charset="0"/>
              </a:rPr>
              <a:t>The </a:t>
            </a:r>
            <a:r>
              <a:rPr lang="en-US" b="0" dirty="0" err="1">
                <a:latin typeface="+mj-lt"/>
                <a:cs typeface="Arial" charset="0"/>
              </a:rPr>
              <a:t>interactionist</a:t>
            </a:r>
            <a:r>
              <a:rPr lang="en-US" b="0" dirty="0">
                <a:latin typeface="+mj-lt"/>
                <a:cs typeface="Arial" charset="0"/>
              </a:rPr>
              <a:t> theory</a:t>
            </a:r>
            <a:r>
              <a:rPr lang="en-GB" b="0" dirty="0">
                <a:latin typeface="Arial" charset="0"/>
                <a:cs typeface="Arial" charset="0"/>
              </a:rPr>
              <a:t> states behaviour is a combination of both the person’s personality and the situation.</a:t>
            </a:r>
          </a:p>
          <a:p>
            <a:pPr>
              <a:defRPr/>
            </a:pPr>
            <a:endParaRPr lang="en-US" b="0" dirty="0">
              <a:latin typeface="+mj-lt"/>
              <a:cs typeface="Arial" charset="0"/>
            </a:endParaRPr>
          </a:p>
          <a:p>
            <a:pPr>
              <a:defRPr/>
            </a:pPr>
            <a:r>
              <a:rPr lang="en-US" b="0" dirty="0">
                <a:latin typeface="+mj-lt"/>
                <a:cs typeface="Arial" charset="0"/>
              </a:rPr>
              <a:t>This approach considers both inherited characteristics and the environmental influences in the development of personality.</a:t>
            </a:r>
          </a:p>
        </p:txBody>
      </p:sp>
      <p:sp>
        <p:nvSpPr>
          <p:cNvPr id="23555" name="Rectangle 8">
            <a:extLst>
              <a:ext uri="{FF2B5EF4-FFF2-40B4-BE49-F238E27FC236}">
                <a16:creationId xmlns:a16="http://schemas.microsoft.com/office/drawing/2014/main" id="{3E227416-39A4-CC10-6A1C-F349881EFD4A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8625" y="282575"/>
            <a:ext cx="80264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GB" altLang="en-US" sz="3600">
                <a:solidFill>
                  <a:srgbClr val="0000FF"/>
                </a:solidFill>
                <a:latin typeface="Arial Narrow" panose="020B0604020202020204" pitchFamily="34" charset="0"/>
              </a:rPr>
              <a:t>Views of Personality – </a:t>
            </a:r>
            <a:r>
              <a:rPr lang="en-US" altLang="en-US" sz="3600">
                <a:solidFill>
                  <a:srgbClr val="0000FF"/>
                </a:solidFill>
                <a:latin typeface="Arial Narrow" panose="020B0604020202020204" pitchFamily="34" charset="0"/>
              </a:rPr>
              <a:t>Interactionist Theory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A18644C3-87CC-161E-4ACC-3996AA61578E}"/>
              </a:ext>
            </a:extLst>
          </p:cNvPr>
          <p:cNvSpPr/>
          <p:nvPr/>
        </p:nvSpPr>
        <p:spPr>
          <a:xfrm>
            <a:off x="571500" y="4286250"/>
            <a:ext cx="2714625" cy="830263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en-US" b="0" dirty="0">
                <a:latin typeface="+mj-lt"/>
              </a:rPr>
              <a:t>This theory is the most popular.</a:t>
            </a:r>
          </a:p>
        </p:txBody>
      </p:sp>
      <p:pic>
        <p:nvPicPr>
          <p:cNvPr id="23557" name="Picture 22" descr="http://farm8.staticflickr.com/7181/6930957627_89fdcdd886.jpg">
            <a:extLst>
              <a:ext uri="{FF2B5EF4-FFF2-40B4-BE49-F238E27FC236}">
                <a16:creationId xmlns:a16="http://schemas.microsoft.com/office/drawing/2014/main" id="{F94DFAFD-351D-8519-75B5-14C08104EF5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29250" y="3071813"/>
            <a:ext cx="3157538" cy="3440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AutoShape 2">
            <a:extLst>
              <a:ext uri="{FF2B5EF4-FFF2-40B4-BE49-F238E27FC236}">
                <a16:creationId xmlns:a16="http://schemas.microsoft.com/office/drawing/2014/main" id="{84B0042B-AA21-07FB-BD12-B1726FFE329B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7188" y="928688"/>
            <a:ext cx="8215312" cy="5143500"/>
          </a:xfrm>
          <a:prstGeom prst="wedgeRoundRectCallout">
            <a:avLst>
              <a:gd name="adj1" fmla="val -50801"/>
              <a:gd name="adj2" fmla="val 61190"/>
              <a:gd name="adj3" fmla="val 16667"/>
            </a:avLst>
          </a:prstGeom>
          <a:solidFill>
            <a:srgbClr val="FFFFFF"/>
          </a:solidFill>
          <a:ln w="1905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6147" name="Rectangle 3">
            <a:extLst>
              <a:ext uri="{FF2B5EF4-FFF2-40B4-BE49-F238E27FC236}">
                <a16:creationId xmlns:a16="http://schemas.microsoft.com/office/drawing/2014/main" id="{FAAC12EF-3B45-FE28-8E31-C0EEF4F5D596}"/>
              </a:ext>
            </a:extLst>
          </p:cNvPr>
          <p:cNvSpPr>
            <a:spLocks noChangeArrowheads="1"/>
          </p:cNvSpPr>
          <p:nvPr/>
        </p:nvSpPr>
        <p:spPr bwMode="auto">
          <a:xfrm>
            <a:off x="714375" y="1285875"/>
            <a:ext cx="7572375" cy="2678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b="0"/>
              <a:t>You are one of the coaching staff of a local sports team. </a:t>
            </a:r>
          </a:p>
          <a:p>
            <a:pPr eaLnBrk="1" hangingPunct="1"/>
            <a:endParaRPr lang="en-US" altLang="en-US" b="0"/>
          </a:p>
          <a:p>
            <a:pPr eaLnBrk="1" hangingPunct="1"/>
            <a:r>
              <a:rPr lang="en-US" altLang="en-US" b="0"/>
              <a:t>The head coach has discovered that you are studying </a:t>
            </a:r>
            <a:r>
              <a:rPr lang="en-US" altLang="en-US"/>
              <a:t>‘The Mind and Sports Performance’ </a:t>
            </a:r>
            <a:r>
              <a:rPr lang="en-US" altLang="en-US" b="0"/>
              <a:t>and asks you to prepare a range of resources that could be used to help improve the team’s performance. </a:t>
            </a:r>
            <a:endParaRPr lang="en-US" altLang="en-US"/>
          </a:p>
        </p:txBody>
      </p:sp>
      <p:sp>
        <p:nvSpPr>
          <p:cNvPr id="6148" name="Rectangle 3">
            <a:extLst>
              <a:ext uri="{FF2B5EF4-FFF2-40B4-BE49-F238E27FC236}">
                <a16:creationId xmlns:a16="http://schemas.microsoft.com/office/drawing/2014/main" id="{B700E6EA-C703-85DC-8438-59C578C604AB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1800" y="214313"/>
            <a:ext cx="1782763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GB" altLang="en-US" sz="3600" u="sng">
                <a:solidFill>
                  <a:srgbClr val="0000FF"/>
                </a:solidFill>
                <a:latin typeface="Arial Narrow" panose="020B0604020202020204" pitchFamily="34" charset="0"/>
              </a:rPr>
              <a:t>Scenario</a:t>
            </a:r>
          </a:p>
        </p:txBody>
      </p:sp>
    </p:spTree>
    <p:custDataLst>
      <p:tags r:id="rId1"/>
    </p:custData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>
            <a:extLst>
              <a:ext uri="{FF2B5EF4-FFF2-40B4-BE49-F238E27FC236}">
                <a16:creationId xmlns:a16="http://schemas.microsoft.com/office/drawing/2014/main" id="{5C388F11-2896-D9E4-96B1-A6751BC90102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8625" y="1027113"/>
            <a:ext cx="8215313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GB" altLang="en-US" b="0"/>
              <a:t>This approach may explain why we change our behaviour from one moment to the next</a:t>
            </a:r>
            <a:endParaRPr lang="en-US" altLang="en-US" b="0"/>
          </a:p>
        </p:txBody>
      </p:sp>
      <p:sp>
        <p:nvSpPr>
          <p:cNvPr id="24579" name="Rectangle 8">
            <a:extLst>
              <a:ext uri="{FF2B5EF4-FFF2-40B4-BE49-F238E27FC236}">
                <a16:creationId xmlns:a16="http://schemas.microsoft.com/office/drawing/2014/main" id="{77575A04-E0A4-87DC-8C9B-D2412DF9DD38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8625" y="282575"/>
            <a:ext cx="6389688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GB" altLang="en-US" sz="3600">
                <a:solidFill>
                  <a:srgbClr val="0000FF"/>
                </a:solidFill>
                <a:latin typeface="Arial Narrow" panose="020B0604020202020204" pitchFamily="34" charset="0"/>
              </a:rPr>
              <a:t>Personality – </a:t>
            </a:r>
            <a:r>
              <a:rPr lang="en-US" altLang="en-US" sz="3600">
                <a:solidFill>
                  <a:srgbClr val="0000FF"/>
                </a:solidFill>
                <a:latin typeface="Arial Narrow" panose="020B0604020202020204" pitchFamily="34" charset="0"/>
              </a:rPr>
              <a:t>Interactionist Theory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9CA16768-7892-DF13-A70E-A5B2E0D78EB9}"/>
              </a:ext>
            </a:extLst>
          </p:cNvPr>
          <p:cNvSpPr/>
          <p:nvPr/>
        </p:nvSpPr>
        <p:spPr>
          <a:xfrm>
            <a:off x="571500" y="2286000"/>
            <a:ext cx="4000500" cy="120015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GB" b="0" dirty="0">
                <a:latin typeface="+mj-lt"/>
              </a:rPr>
              <a:t>How might behaviour change as a result of environmental factors? </a:t>
            </a:r>
            <a:endParaRPr lang="en-US" b="0" dirty="0">
              <a:latin typeface="+mj-lt"/>
            </a:endParaRPr>
          </a:p>
        </p:txBody>
      </p:sp>
      <p:sp>
        <p:nvSpPr>
          <p:cNvPr id="24581" name="Rectangle 6">
            <a:extLst>
              <a:ext uri="{FF2B5EF4-FFF2-40B4-BE49-F238E27FC236}">
                <a16:creationId xmlns:a16="http://schemas.microsoft.com/office/drawing/2014/main" id="{DE1391AF-99E8-C6CA-13D1-0822EDE9F9BC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8625" y="4143375"/>
            <a:ext cx="4786313" cy="2124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 typeface="Arial" panose="020B0604020202020204" pitchFamily="34" charset="0"/>
              <a:buChar char="•"/>
            </a:pPr>
            <a:r>
              <a:rPr lang="en-GB" altLang="en-US"/>
              <a:t> Presence of a crowd</a:t>
            </a:r>
          </a:p>
          <a:p>
            <a:pPr eaLnBrk="1" hangingPunct="1">
              <a:spcBef>
                <a:spcPct val="50000"/>
              </a:spcBef>
              <a:buFont typeface="Arial" panose="020B0604020202020204" pitchFamily="34" charset="0"/>
              <a:buChar char="•"/>
            </a:pPr>
            <a:r>
              <a:rPr lang="en-GB" altLang="en-US"/>
              <a:t> Derby matches</a:t>
            </a:r>
          </a:p>
          <a:p>
            <a:pPr eaLnBrk="1" hangingPunct="1">
              <a:spcBef>
                <a:spcPct val="50000"/>
              </a:spcBef>
              <a:buFont typeface="Arial" panose="020B0604020202020204" pitchFamily="34" charset="0"/>
              <a:buChar char="•"/>
            </a:pPr>
            <a:r>
              <a:rPr lang="en-GB" altLang="en-US"/>
              <a:t> Result is of great importance</a:t>
            </a:r>
          </a:p>
          <a:p>
            <a:pPr eaLnBrk="1" hangingPunct="1">
              <a:spcBef>
                <a:spcPct val="50000"/>
              </a:spcBef>
              <a:buFont typeface="Arial" panose="020B0604020202020204" pitchFamily="34" charset="0"/>
              <a:buChar char="•"/>
            </a:pPr>
            <a:r>
              <a:rPr lang="en-GB" altLang="en-US"/>
              <a:t> Provoked by the opposition.</a:t>
            </a:r>
            <a:endParaRPr lang="en-US" altLang="en-US"/>
          </a:p>
        </p:txBody>
      </p:sp>
      <p:pic>
        <p:nvPicPr>
          <p:cNvPr id="24582" name="Picture 7" descr="flickr-2118102579-original">
            <a:extLst>
              <a:ext uri="{FF2B5EF4-FFF2-40B4-BE49-F238E27FC236}">
                <a16:creationId xmlns:a16="http://schemas.microsoft.com/office/drawing/2014/main" id="{1F353401-9F74-1723-7265-DE48BD133C5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6313" y="2214563"/>
            <a:ext cx="3995737" cy="300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1">
            <a:extLst>
              <a:ext uri="{FF2B5EF4-FFF2-40B4-BE49-F238E27FC236}">
                <a16:creationId xmlns:a16="http://schemas.microsoft.com/office/drawing/2014/main" id="{1B7CB9CE-4651-A6A7-3A9A-214BD08214F0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7188" y="1541463"/>
            <a:ext cx="8215312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GB" altLang="en-US"/>
              <a:t>Task A:</a:t>
            </a:r>
          </a:p>
        </p:txBody>
      </p:sp>
      <p:sp>
        <p:nvSpPr>
          <p:cNvPr id="25603" name="Rectangle 8">
            <a:extLst>
              <a:ext uri="{FF2B5EF4-FFF2-40B4-BE49-F238E27FC236}">
                <a16:creationId xmlns:a16="http://schemas.microsoft.com/office/drawing/2014/main" id="{100E242D-C906-40D6-4753-DD32A7B50521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7038" y="282575"/>
            <a:ext cx="523875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GB" altLang="en-US" sz="3600">
                <a:solidFill>
                  <a:srgbClr val="0000FF"/>
                </a:solidFill>
                <a:latin typeface="Arial Narrow" panose="020B0604020202020204" pitchFamily="34" charset="0"/>
              </a:rPr>
              <a:t>Section A: Assignment Task</a:t>
            </a:r>
          </a:p>
        </p:txBody>
      </p:sp>
      <p:pic>
        <p:nvPicPr>
          <p:cNvPr id="25604" name="Picture 5" descr="F:\BTEC\booklet logo.png">
            <a:extLst>
              <a:ext uri="{FF2B5EF4-FFF2-40B4-BE49-F238E27FC236}">
                <a16:creationId xmlns:a16="http://schemas.microsoft.com/office/drawing/2014/main" id="{3E8FD98E-1F6F-EB71-6A51-752BB740B8C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86625" y="214313"/>
            <a:ext cx="1616075" cy="1687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36FDBCBD-4994-ABC7-633E-389DD14021A4}"/>
              </a:ext>
            </a:extLst>
          </p:cNvPr>
          <p:cNvSpPr txBox="1"/>
          <p:nvPr/>
        </p:nvSpPr>
        <p:spPr>
          <a:xfrm>
            <a:off x="2286000" y="3857625"/>
            <a:ext cx="4500563" cy="76993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GB" sz="2200" dirty="0">
                <a:solidFill>
                  <a:schemeClr val="accent3"/>
                </a:solidFill>
                <a:latin typeface="Arial" charset="0"/>
                <a:cs typeface="Arial" charset="0"/>
              </a:rPr>
              <a:t>Check your Assignment Booklet</a:t>
            </a:r>
          </a:p>
          <a:p>
            <a:pPr algn="ctr">
              <a:defRPr/>
            </a:pPr>
            <a:r>
              <a:rPr lang="en-GB" sz="2200" dirty="0">
                <a:solidFill>
                  <a:schemeClr val="accent3"/>
                </a:solidFill>
                <a:latin typeface="Arial" charset="0"/>
                <a:cs typeface="Arial" charset="0"/>
              </a:rPr>
              <a:t>for the Assessment Criteria</a:t>
            </a:r>
          </a:p>
        </p:txBody>
      </p:sp>
      <p:sp>
        <p:nvSpPr>
          <p:cNvPr id="25606" name="Rectangle 5">
            <a:extLst>
              <a:ext uri="{FF2B5EF4-FFF2-40B4-BE49-F238E27FC236}">
                <a16:creationId xmlns:a16="http://schemas.microsoft.com/office/drawing/2014/main" id="{046AE9AA-4365-4554-0E1A-C2068AE26346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8625" y="2071688"/>
            <a:ext cx="8286750" cy="1570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b="0"/>
              <a:t>Prepare and present a Powerpoint highlighting information on personality that could be used to help improve the team’s performance. </a:t>
            </a:r>
            <a:r>
              <a:rPr lang="en-US" altLang="en-US"/>
              <a:t>	</a:t>
            </a:r>
          </a:p>
          <a:p>
            <a:pPr eaLnBrk="1" hangingPunct="1"/>
            <a:endParaRPr lang="en-US" altLang="en-US" b="0"/>
          </a:p>
        </p:txBody>
      </p:sp>
    </p:spTree>
    <p:custDataLst>
      <p:tags r:id="rId1"/>
    </p:custData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8">
            <a:extLst>
              <a:ext uri="{FF2B5EF4-FFF2-40B4-BE49-F238E27FC236}">
                <a16:creationId xmlns:a16="http://schemas.microsoft.com/office/drawing/2014/main" id="{D4657D52-68DE-919D-EDC9-89AAB0657B71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7038" y="282575"/>
            <a:ext cx="7900987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GB" altLang="en-US" sz="3600">
                <a:solidFill>
                  <a:srgbClr val="0000FF"/>
                </a:solidFill>
                <a:latin typeface="Arial Narrow" panose="020B0604020202020204" pitchFamily="34" charset="0"/>
              </a:rPr>
              <a:t>Methods you could use to complete Unit 3:</a:t>
            </a:r>
          </a:p>
        </p:txBody>
      </p:sp>
      <p:sp>
        <p:nvSpPr>
          <p:cNvPr id="26627" name="Rectangle 3">
            <a:extLst>
              <a:ext uri="{FF2B5EF4-FFF2-40B4-BE49-F238E27FC236}">
                <a16:creationId xmlns:a16="http://schemas.microsoft.com/office/drawing/2014/main" id="{F2CE5583-51CD-786F-05FA-43FBC3C8359D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8625" y="1000125"/>
            <a:ext cx="8286750" cy="3046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b="0"/>
              <a:t>Presentation on personality, views of personality and effects on sports performance </a:t>
            </a:r>
          </a:p>
          <a:p>
            <a:pPr eaLnBrk="1" hangingPunct="1"/>
            <a:endParaRPr lang="en-US" altLang="en-US" b="0"/>
          </a:p>
          <a:p>
            <a:pPr eaLnBrk="1" hangingPunct="1"/>
            <a:r>
              <a:rPr lang="en-GB" altLang="en-US" b="0"/>
              <a:t>Presentation slides </a:t>
            </a:r>
          </a:p>
          <a:p>
            <a:pPr eaLnBrk="1" hangingPunct="1"/>
            <a:endParaRPr lang="en-GB" altLang="en-US" b="0"/>
          </a:p>
          <a:p>
            <a:pPr eaLnBrk="1" hangingPunct="1"/>
            <a:r>
              <a:rPr lang="en-GB" altLang="en-US" b="0"/>
              <a:t>Supporting notes </a:t>
            </a:r>
          </a:p>
          <a:p>
            <a:pPr eaLnBrk="1" hangingPunct="1"/>
            <a:endParaRPr lang="en-GB" altLang="en-US" b="0"/>
          </a:p>
          <a:p>
            <a:pPr eaLnBrk="1" hangingPunct="1"/>
            <a:r>
              <a:rPr lang="en-GB" altLang="en-US" b="0"/>
              <a:t>Observation record </a:t>
            </a:r>
            <a:r>
              <a:rPr lang="en-GB" altLang="en-US"/>
              <a:t>	</a:t>
            </a:r>
          </a:p>
        </p:txBody>
      </p:sp>
    </p:spTree>
    <p:custDataLst>
      <p:tags r:id="rId1"/>
    </p:custData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3">
            <a:extLst>
              <a:ext uri="{FF2B5EF4-FFF2-40B4-BE49-F238E27FC236}">
                <a16:creationId xmlns:a16="http://schemas.microsoft.com/office/drawing/2014/main" id="{3653DAA7-445C-6432-B297-ECD483F531AA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8625" y="642938"/>
            <a:ext cx="8286750" cy="2862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en-GB" altLang="en-US" sz="3600" u="sng">
                <a:solidFill>
                  <a:srgbClr val="0000FF"/>
                </a:solidFill>
                <a:latin typeface="Arial Narrow" panose="020B0604020202020204" pitchFamily="34" charset="0"/>
              </a:rPr>
              <a:t>Section B: </a:t>
            </a:r>
          </a:p>
          <a:p>
            <a:pPr algn="ctr" eaLnBrk="1" hangingPunct="1"/>
            <a:r>
              <a:rPr lang="en-US" altLang="en-US" sz="3600">
                <a:solidFill>
                  <a:srgbClr val="0000FF"/>
                </a:solidFill>
                <a:latin typeface="Arial Narrow" panose="020B0604020202020204" pitchFamily="34" charset="0"/>
              </a:rPr>
              <a:t>Explore the influence that motivation and self-confidence have on sports performance 	</a:t>
            </a:r>
          </a:p>
          <a:p>
            <a:pPr algn="ctr"/>
            <a:endParaRPr lang="en-GB" altLang="en-US" sz="3600">
              <a:solidFill>
                <a:srgbClr val="0000FF"/>
              </a:solidFill>
              <a:latin typeface="Arial Narrow" panose="020B0604020202020204" pitchFamily="34" charset="0"/>
            </a:endParaRPr>
          </a:p>
        </p:txBody>
      </p:sp>
      <p:pic>
        <p:nvPicPr>
          <p:cNvPr id="27651" name="Picture 19" descr="http://farm8.staticflickr.com/7052/6919710690_08b1d56c5b.jpg">
            <a:extLst>
              <a:ext uri="{FF2B5EF4-FFF2-40B4-BE49-F238E27FC236}">
                <a16:creationId xmlns:a16="http://schemas.microsoft.com/office/drawing/2014/main" id="{78B5CEEE-E9E9-C5FF-F4CC-F1DCDDD4A57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1625" y="2500313"/>
            <a:ext cx="6072188" cy="3946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8">
            <a:extLst>
              <a:ext uri="{FF2B5EF4-FFF2-40B4-BE49-F238E27FC236}">
                <a16:creationId xmlns:a16="http://schemas.microsoft.com/office/drawing/2014/main" id="{B669D0FF-1F2F-B6EC-57FA-69E4C37A152F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7188" y="142875"/>
            <a:ext cx="2078037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GB" altLang="en-US" sz="3600">
                <a:solidFill>
                  <a:srgbClr val="0000FF"/>
                </a:solidFill>
                <a:latin typeface="Arial Narrow" panose="020B0604020202020204" pitchFamily="34" charset="0"/>
              </a:rPr>
              <a:t>Motivation</a:t>
            </a:r>
            <a:endParaRPr lang="en-GB" altLang="en-US" sz="3600"/>
          </a:p>
        </p:txBody>
      </p:sp>
      <p:sp>
        <p:nvSpPr>
          <p:cNvPr id="28675" name="Rectangle 4">
            <a:extLst>
              <a:ext uri="{FF2B5EF4-FFF2-40B4-BE49-F238E27FC236}">
                <a16:creationId xmlns:a16="http://schemas.microsoft.com/office/drawing/2014/main" id="{EEBE4125-4D7D-DB75-F0CB-EEB02CFBD959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7188" y="928688"/>
            <a:ext cx="828675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GB" altLang="en-US" b="0"/>
              <a:t>What is motivation? Brainstorm for 2 minutes....</a:t>
            </a:r>
          </a:p>
        </p:txBody>
      </p:sp>
      <p:pic>
        <p:nvPicPr>
          <p:cNvPr id="28676" name="Picture 2" descr="E:\PICTURES\App_Themes_LSCTheme_Images_Motivation.jpg">
            <a:extLst>
              <a:ext uri="{FF2B5EF4-FFF2-40B4-BE49-F238E27FC236}">
                <a16:creationId xmlns:a16="http://schemas.microsoft.com/office/drawing/2014/main" id="{54F8F5A2-CDD6-E72E-C424-D6A4E80C285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964" t="5624" r="7031"/>
          <a:stretch>
            <a:fillRect/>
          </a:stretch>
        </p:blipFill>
        <p:spPr bwMode="auto">
          <a:xfrm>
            <a:off x="928688" y="1643063"/>
            <a:ext cx="7332662" cy="4500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8">
            <a:extLst>
              <a:ext uri="{FF2B5EF4-FFF2-40B4-BE49-F238E27FC236}">
                <a16:creationId xmlns:a16="http://schemas.microsoft.com/office/drawing/2014/main" id="{74EB298D-48B6-7F8C-CF4C-1E06202D1830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8625" y="142875"/>
            <a:ext cx="2078038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GB" altLang="en-US" sz="3600">
                <a:solidFill>
                  <a:srgbClr val="0000FF"/>
                </a:solidFill>
                <a:latin typeface="Arial Narrow" panose="020B0604020202020204" pitchFamily="34" charset="0"/>
              </a:rPr>
              <a:t>Motivation</a:t>
            </a:r>
            <a:endParaRPr lang="en-GB" altLang="en-US" sz="3600"/>
          </a:p>
        </p:txBody>
      </p:sp>
      <p:sp>
        <p:nvSpPr>
          <p:cNvPr id="29699" name="Rectangle 4">
            <a:extLst>
              <a:ext uri="{FF2B5EF4-FFF2-40B4-BE49-F238E27FC236}">
                <a16:creationId xmlns:a16="http://schemas.microsoft.com/office/drawing/2014/main" id="{7FC64D04-A8C7-C7A2-9115-3FEEC8E9BAB9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8625" y="2008188"/>
            <a:ext cx="8286750" cy="2492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 typeface="Arial" panose="020B0604020202020204" pitchFamily="34" charset="0"/>
              <a:buChar char="•"/>
            </a:pPr>
            <a:r>
              <a:rPr lang="en-GB" altLang="en-US" b="0"/>
              <a:t> Desire to succeed.</a:t>
            </a:r>
          </a:p>
          <a:p>
            <a:pPr eaLnBrk="1" hangingPunct="1">
              <a:spcBef>
                <a:spcPct val="50000"/>
              </a:spcBef>
              <a:buFontTx/>
              <a:buChar char="•"/>
            </a:pPr>
            <a:r>
              <a:rPr lang="en-GB" altLang="en-US" b="0"/>
              <a:t> Drive to achieve a goal.</a:t>
            </a:r>
          </a:p>
          <a:p>
            <a:pPr eaLnBrk="1" hangingPunct="1">
              <a:spcBef>
                <a:spcPct val="50000"/>
              </a:spcBef>
              <a:buFontTx/>
              <a:buChar char="•"/>
            </a:pPr>
            <a:r>
              <a:rPr lang="en-GB" altLang="en-US" b="0"/>
              <a:t> Something that directs behaviour.</a:t>
            </a:r>
          </a:p>
          <a:p>
            <a:pPr eaLnBrk="1" hangingPunct="1">
              <a:spcBef>
                <a:spcPct val="50000"/>
              </a:spcBef>
              <a:buFontTx/>
              <a:buChar char="•"/>
            </a:pPr>
            <a:r>
              <a:rPr lang="en-GB" altLang="en-US" b="0"/>
              <a:t> Enables a person to focus or concentrate on a particular task.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6B854D01-4063-79DA-C381-E6B23758B4C6}"/>
              </a:ext>
            </a:extLst>
          </p:cNvPr>
          <p:cNvSpPr/>
          <p:nvPr/>
        </p:nvSpPr>
        <p:spPr>
          <a:xfrm>
            <a:off x="500063" y="1000125"/>
            <a:ext cx="2871787" cy="461963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GB" b="0" dirty="0">
                <a:latin typeface="+mj-lt"/>
              </a:rPr>
              <a:t>What is motivation?</a:t>
            </a:r>
          </a:p>
        </p:txBody>
      </p:sp>
      <p:sp>
        <p:nvSpPr>
          <p:cNvPr id="32773" name="Rectangle 4">
            <a:extLst>
              <a:ext uri="{FF2B5EF4-FFF2-40B4-BE49-F238E27FC236}">
                <a16:creationId xmlns:a16="http://schemas.microsoft.com/office/drawing/2014/main" id="{28760318-8038-1494-BAE1-AFD73E466D43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0063" y="4714875"/>
            <a:ext cx="8215312" cy="1570038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en-GB" b="0" dirty="0" err="1">
                <a:latin typeface="+mj-lt"/>
              </a:rPr>
              <a:t>Defintion</a:t>
            </a:r>
            <a:r>
              <a:rPr lang="en-GB" b="0" dirty="0">
                <a:latin typeface="+mj-lt"/>
              </a:rPr>
              <a:t>: </a:t>
            </a:r>
          </a:p>
          <a:p>
            <a:pPr>
              <a:defRPr/>
            </a:pPr>
            <a:endParaRPr lang="en-GB" b="0" dirty="0">
              <a:latin typeface="+mj-lt"/>
            </a:endParaRPr>
          </a:p>
          <a:p>
            <a:pPr>
              <a:defRPr/>
            </a:pPr>
            <a:r>
              <a:rPr lang="en-GB" b="0" dirty="0">
                <a:latin typeface="+mj-lt"/>
              </a:rPr>
              <a:t>‘</a:t>
            </a:r>
            <a:r>
              <a:rPr lang="en-US" dirty="0">
                <a:latin typeface="+mj-lt"/>
              </a:rPr>
              <a:t>the internal mechanisms and external stimuli that arouse and direct </a:t>
            </a:r>
            <a:r>
              <a:rPr lang="en-US" dirty="0" err="1">
                <a:latin typeface="+mj-lt"/>
              </a:rPr>
              <a:t>behaviour</a:t>
            </a:r>
            <a:r>
              <a:rPr lang="en-US" dirty="0">
                <a:latin typeface="+mj-lt"/>
              </a:rPr>
              <a:t>’ 	</a:t>
            </a:r>
          </a:p>
        </p:txBody>
      </p:sp>
      <p:pic>
        <p:nvPicPr>
          <p:cNvPr id="29702" name="Picture 6" descr="wigan-mini-olympics-north-west-august-2008-63336">
            <a:extLst>
              <a:ext uri="{FF2B5EF4-FFF2-40B4-BE49-F238E27FC236}">
                <a16:creationId xmlns:a16="http://schemas.microsoft.com/office/drawing/2014/main" id="{EE0227B2-60DB-186B-FC6F-637D866CD15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2063" y="428625"/>
            <a:ext cx="3571875" cy="2560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1">
            <a:extLst>
              <a:ext uri="{FF2B5EF4-FFF2-40B4-BE49-F238E27FC236}">
                <a16:creationId xmlns:a16="http://schemas.microsoft.com/office/drawing/2014/main" id="{11F1BF1F-4781-5574-1BBC-391719B75CE3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7188" y="928688"/>
            <a:ext cx="8358187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GB" altLang="en-US" b="0"/>
              <a:t>Intrinsic motivation include the thrill of scoring a goal, the satisfaction of winning a major competition. </a:t>
            </a:r>
          </a:p>
        </p:txBody>
      </p:sp>
      <p:sp>
        <p:nvSpPr>
          <p:cNvPr id="30723" name="Rectangle 8">
            <a:extLst>
              <a:ext uri="{FF2B5EF4-FFF2-40B4-BE49-F238E27FC236}">
                <a16:creationId xmlns:a16="http://schemas.microsoft.com/office/drawing/2014/main" id="{22C9FF84-5F07-7E4E-41F3-D55B17DB55B4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7188" y="211138"/>
            <a:ext cx="3656012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GB" altLang="en-US" sz="3600">
                <a:solidFill>
                  <a:srgbClr val="0000FF"/>
                </a:solidFill>
                <a:latin typeface="Arial Narrow" panose="020B0604020202020204" pitchFamily="34" charset="0"/>
              </a:rPr>
              <a:t>Intrinsic Motivation</a:t>
            </a:r>
            <a:endParaRPr lang="en-GB" altLang="en-US" sz="3600"/>
          </a:p>
        </p:txBody>
      </p:sp>
      <p:sp>
        <p:nvSpPr>
          <p:cNvPr id="30724" name="Rectangle 4">
            <a:extLst>
              <a:ext uri="{FF2B5EF4-FFF2-40B4-BE49-F238E27FC236}">
                <a16:creationId xmlns:a16="http://schemas.microsoft.com/office/drawing/2014/main" id="{DE96975C-BF7D-BEC4-7407-89DB59DB9CBA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7188" y="2786063"/>
            <a:ext cx="2857500" cy="3046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GB" altLang="en-US" b="0"/>
              <a:t>The feeling of well-being derived from such motivation ensures that the performer maintains the desire to continue with the activity.</a:t>
            </a:r>
          </a:p>
        </p:txBody>
      </p:sp>
      <p:pic>
        <p:nvPicPr>
          <p:cNvPr id="30725" name="Picture 7" descr="5505292360_2177bcbb08">
            <a:extLst>
              <a:ext uri="{FF2B5EF4-FFF2-40B4-BE49-F238E27FC236}">
                <a16:creationId xmlns:a16="http://schemas.microsoft.com/office/drawing/2014/main" id="{4905D6E1-0F1C-F44E-76DB-C240C61C8F8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7563" y="2786063"/>
            <a:ext cx="5456237" cy="3071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1">
            <a:extLst>
              <a:ext uri="{FF2B5EF4-FFF2-40B4-BE49-F238E27FC236}">
                <a16:creationId xmlns:a16="http://schemas.microsoft.com/office/drawing/2014/main" id="{E1AF70A0-DB0A-BB30-36ED-65720B0788B5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7188" y="928688"/>
            <a:ext cx="8358187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GB" altLang="en-US" b="0"/>
              <a:t>Extrinsic motivation is more temporary. It includes both tangible and intangible rewards from an outside source. </a:t>
            </a:r>
          </a:p>
        </p:txBody>
      </p:sp>
      <p:sp>
        <p:nvSpPr>
          <p:cNvPr id="31747" name="Rectangle 8">
            <a:extLst>
              <a:ext uri="{FF2B5EF4-FFF2-40B4-BE49-F238E27FC236}">
                <a16:creationId xmlns:a16="http://schemas.microsoft.com/office/drawing/2014/main" id="{9ED7EEEF-F76E-C079-661D-96148D35467E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7188" y="211138"/>
            <a:ext cx="3783012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GB" altLang="en-US" sz="3600">
                <a:solidFill>
                  <a:srgbClr val="0000FF"/>
                </a:solidFill>
                <a:latin typeface="Arial Narrow" panose="020B0604020202020204" pitchFamily="34" charset="0"/>
              </a:rPr>
              <a:t>Extrinsic Motivation</a:t>
            </a:r>
            <a:endParaRPr lang="en-GB" altLang="en-US" sz="3600"/>
          </a:p>
        </p:txBody>
      </p:sp>
      <p:sp>
        <p:nvSpPr>
          <p:cNvPr id="31748" name="Rectangle 6">
            <a:extLst>
              <a:ext uri="{FF2B5EF4-FFF2-40B4-BE49-F238E27FC236}">
                <a16:creationId xmlns:a16="http://schemas.microsoft.com/office/drawing/2014/main" id="{97CF1E1C-471C-3F46-EA0B-2D6A89F0CC8D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29188" y="2428875"/>
            <a:ext cx="3786187" cy="3416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GB" altLang="en-US" b="0"/>
              <a:t>Intangible rewards are non-physical, such as the praise and encouragement given by the coach to a beginner who has performed well. </a:t>
            </a:r>
          </a:p>
          <a:p>
            <a:pPr eaLnBrk="1" hangingPunct="1"/>
            <a:r>
              <a:rPr lang="en-GB" altLang="en-US" b="0" i="1">
                <a:solidFill>
                  <a:srgbClr val="FF0000"/>
                </a:solidFill>
              </a:rPr>
              <a:t>i.e. Performed a personal best time or scored a great goal</a:t>
            </a:r>
          </a:p>
        </p:txBody>
      </p:sp>
      <p:pic>
        <p:nvPicPr>
          <p:cNvPr id="31749" name="Picture 2" descr="E:\PICTURES\AX067007.jpg">
            <a:extLst>
              <a:ext uri="{FF2B5EF4-FFF2-40B4-BE49-F238E27FC236}">
                <a16:creationId xmlns:a16="http://schemas.microsoft.com/office/drawing/2014/main" id="{6C5DEDD9-4CD3-2B4A-8D4A-68F36429D01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625" y="2428875"/>
            <a:ext cx="4389438" cy="2928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1">
            <a:extLst>
              <a:ext uri="{FF2B5EF4-FFF2-40B4-BE49-F238E27FC236}">
                <a16:creationId xmlns:a16="http://schemas.microsoft.com/office/drawing/2014/main" id="{BD8CCDBD-E936-AE5F-6608-7E0A00BB779B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7188" y="928688"/>
            <a:ext cx="8358187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GB" altLang="en-US" b="0"/>
              <a:t>Tangible rewards include the medals and trophies that are awarded to players at the end of the season. </a:t>
            </a:r>
          </a:p>
          <a:p>
            <a:pPr eaLnBrk="1" hangingPunct="1"/>
            <a:endParaRPr lang="en-GB" altLang="en-US" b="0"/>
          </a:p>
        </p:txBody>
      </p:sp>
      <p:sp>
        <p:nvSpPr>
          <p:cNvPr id="32771" name="Rectangle 8">
            <a:extLst>
              <a:ext uri="{FF2B5EF4-FFF2-40B4-BE49-F238E27FC236}">
                <a16:creationId xmlns:a16="http://schemas.microsoft.com/office/drawing/2014/main" id="{EF602DA9-1176-1B5D-D1DC-EB8C058CEBDB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7188" y="142875"/>
            <a:ext cx="3783012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GB" altLang="en-US" sz="3600">
                <a:solidFill>
                  <a:srgbClr val="0000FF"/>
                </a:solidFill>
                <a:latin typeface="Arial Narrow" panose="020B0604020202020204" pitchFamily="34" charset="0"/>
              </a:rPr>
              <a:t>Extrinsic Motivation</a:t>
            </a:r>
            <a:endParaRPr lang="en-GB" altLang="en-US" sz="3600"/>
          </a:p>
        </p:txBody>
      </p:sp>
      <p:sp>
        <p:nvSpPr>
          <p:cNvPr id="32772" name="Rectangle 5">
            <a:extLst>
              <a:ext uri="{FF2B5EF4-FFF2-40B4-BE49-F238E27FC236}">
                <a16:creationId xmlns:a16="http://schemas.microsoft.com/office/drawing/2014/main" id="{CFE057B8-4A99-10FB-59C3-3C8D13F26874}"/>
              </a:ext>
            </a:extLst>
          </p:cNvPr>
          <p:cNvSpPr>
            <a:spLocks noChangeArrowheads="1"/>
          </p:cNvSpPr>
          <p:nvPr/>
        </p:nvSpPr>
        <p:spPr bwMode="auto">
          <a:xfrm>
            <a:off x="5857875" y="2143125"/>
            <a:ext cx="2928938" cy="2678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GB" altLang="en-US" b="0"/>
              <a:t>Certificates given to young swimmers to mark progression or the money on offer to professional players when they sign a new contract. </a:t>
            </a:r>
            <a:endParaRPr lang="en-GB" altLang="en-US"/>
          </a:p>
        </p:txBody>
      </p:sp>
      <p:pic>
        <p:nvPicPr>
          <p:cNvPr id="32773" name="Picture 3" descr="E:\PICTURES\20mbadge.jpg">
            <a:extLst>
              <a:ext uri="{FF2B5EF4-FFF2-40B4-BE49-F238E27FC236}">
                <a16:creationId xmlns:a16="http://schemas.microsoft.com/office/drawing/2014/main" id="{314D154E-1BFB-AB22-4BA1-04528B4BC2A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72313" y="4857750"/>
            <a:ext cx="1619250" cy="1619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774" name="Picture 7" descr="5365354123_7ec7096807">
            <a:extLst>
              <a:ext uri="{FF2B5EF4-FFF2-40B4-BE49-F238E27FC236}">
                <a16:creationId xmlns:a16="http://schemas.microsoft.com/office/drawing/2014/main" id="{C4D13545-D0CE-470A-2AAF-1E6B103F935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6900" y="2143125"/>
            <a:ext cx="5046663" cy="3357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775" name="Picture 8" descr="C:\Documents and Settings\School\My Documents\My Pictures\123RF LIMITED\12271884_s.jpg">
            <a:extLst>
              <a:ext uri="{FF2B5EF4-FFF2-40B4-BE49-F238E27FC236}">
                <a16:creationId xmlns:a16="http://schemas.microsoft.com/office/drawing/2014/main" id="{669174B6-D15B-8A00-9C04-6F5468DBE92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2438" y="4000500"/>
            <a:ext cx="1905000" cy="254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8">
            <a:extLst>
              <a:ext uri="{FF2B5EF4-FFF2-40B4-BE49-F238E27FC236}">
                <a16:creationId xmlns:a16="http://schemas.microsoft.com/office/drawing/2014/main" id="{CBD6902F-E905-BBF6-A3C6-E5116FB85C12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7188" y="211138"/>
            <a:ext cx="3714750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GB" altLang="en-US" sz="3600">
                <a:solidFill>
                  <a:srgbClr val="0000FF"/>
                </a:solidFill>
                <a:latin typeface="Arial Narrow" panose="020B0604020202020204" pitchFamily="34" charset="0"/>
              </a:rPr>
              <a:t>Views of Motivation</a:t>
            </a:r>
            <a:endParaRPr lang="en-GB" altLang="en-US" sz="3600"/>
          </a:p>
        </p:txBody>
      </p:sp>
      <p:sp>
        <p:nvSpPr>
          <p:cNvPr id="33795" name="Rectangle 4">
            <a:extLst>
              <a:ext uri="{FF2B5EF4-FFF2-40B4-BE49-F238E27FC236}">
                <a16:creationId xmlns:a16="http://schemas.microsoft.com/office/drawing/2014/main" id="{EA460B25-C093-0831-E1FD-14C94940C690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7188" y="1109663"/>
            <a:ext cx="8286750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GB" altLang="en-US" u="sng">
                <a:solidFill>
                  <a:srgbClr val="FF0000"/>
                </a:solidFill>
              </a:rPr>
              <a:t>Trait Centred: </a:t>
            </a:r>
            <a:r>
              <a:rPr lang="en-GB" altLang="en-US" b="0"/>
              <a:t>This is the thought that motivation comes from an individual’s </a:t>
            </a:r>
            <a:r>
              <a:rPr lang="en-GB" altLang="en-US"/>
              <a:t>personality</a:t>
            </a:r>
            <a:r>
              <a:rPr lang="en-GB" altLang="en-US" b="0"/>
              <a:t>. </a:t>
            </a:r>
          </a:p>
        </p:txBody>
      </p:sp>
      <p:sp>
        <p:nvSpPr>
          <p:cNvPr id="33796" name="Rectangle 5">
            <a:extLst>
              <a:ext uri="{FF2B5EF4-FFF2-40B4-BE49-F238E27FC236}">
                <a16:creationId xmlns:a16="http://schemas.microsoft.com/office/drawing/2014/main" id="{CB8FE1A6-33EB-2F85-A153-4F84956A5C34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7188" y="5715000"/>
            <a:ext cx="8286750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GB" altLang="en-US" b="0"/>
              <a:t>Some people are naturally more driven to succeed than others.</a:t>
            </a:r>
            <a:endParaRPr lang="en-GB" altLang="en-US"/>
          </a:p>
        </p:txBody>
      </p:sp>
      <p:pic>
        <p:nvPicPr>
          <p:cNvPr id="33797" name="Picture 6" descr="C:\Documents and Settings\School\My Documents\My Pictures\123RF LIMITED\9511386_s.jpg">
            <a:extLst>
              <a:ext uri="{FF2B5EF4-FFF2-40B4-BE49-F238E27FC236}">
                <a16:creationId xmlns:a16="http://schemas.microsoft.com/office/drawing/2014/main" id="{680F0672-56E8-2136-ECE2-64FD5F9CDB3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625" y="2000250"/>
            <a:ext cx="5500688" cy="3671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3">
            <a:extLst>
              <a:ext uri="{FF2B5EF4-FFF2-40B4-BE49-F238E27FC236}">
                <a16:creationId xmlns:a16="http://schemas.microsoft.com/office/drawing/2014/main" id="{91FC8B87-57AC-2A61-392E-9172D54939A9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2938" y="500063"/>
            <a:ext cx="7858125" cy="1754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en-GB" altLang="en-US" sz="3600" u="sng">
                <a:solidFill>
                  <a:srgbClr val="0000FF"/>
                </a:solidFill>
                <a:latin typeface="Arial Narrow" panose="020B0604020202020204" pitchFamily="34" charset="0"/>
              </a:rPr>
              <a:t>Section A: </a:t>
            </a:r>
          </a:p>
          <a:p>
            <a:pPr algn="ctr"/>
            <a:r>
              <a:rPr lang="en-US" altLang="en-US" sz="3600">
                <a:solidFill>
                  <a:srgbClr val="0000FF"/>
                </a:solidFill>
                <a:latin typeface="Arial Narrow" panose="020B0604020202020204" pitchFamily="34" charset="0"/>
              </a:rPr>
              <a:t>Investigate personality and its effect on sports performance.</a:t>
            </a:r>
            <a:endParaRPr lang="en-GB" altLang="en-US" sz="3600">
              <a:solidFill>
                <a:srgbClr val="0000FF"/>
              </a:solidFill>
              <a:latin typeface="Arial Narrow" panose="020B0604020202020204" pitchFamily="34" charset="0"/>
            </a:endParaRPr>
          </a:p>
        </p:txBody>
      </p:sp>
      <p:pic>
        <p:nvPicPr>
          <p:cNvPr id="7171" name="Picture 4" descr="C:\Documents and Settings\School\My Documents\My Pictures\LOCOG PICTURES\1252186_M01.jpg">
            <a:extLst>
              <a:ext uri="{FF2B5EF4-FFF2-40B4-BE49-F238E27FC236}">
                <a16:creationId xmlns:a16="http://schemas.microsoft.com/office/drawing/2014/main" id="{F852CBBE-E47A-A7BD-0569-E1FEED2D64D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6313" y="2357438"/>
            <a:ext cx="7239000" cy="4071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8">
            <a:extLst>
              <a:ext uri="{FF2B5EF4-FFF2-40B4-BE49-F238E27FC236}">
                <a16:creationId xmlns:a16="http://schemas.microsoft.com/office/drawing/2014/main" id="{2B5EF47D-F2F5-7C1C-B3B2-63702B7C5FF2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7188" y="211138"/>
            <a:ext cx="3714750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GB" altLang="en-US" sz="3600">
                <a:solidFill>
                  <a:srgbClr val="0000FF"/>
                </a:solidFill>
                <a:latin typeface="Arial Narrow" panose="020B0604020202020204" pitchFamily="34" charset="0"/>
              </a:rPr>
              <a:t>Views of Motivation</a:t>
            </a:r>
            <a:endParaRPr lang="en-GB" altLang="en-US" sz="3600"/>
          </a:p>
        </p:txBody>
      </p:sp>
      <p:sp>
        <p:nvSpPr>
          <p:cNvPr id="34819" name="Rectangle 4">
            <a:extLst>
              <a:ext uri="{FF2B5EF4-FFF2-40B4-BE49-F238E27FC236}">
                <a16:creationId xmlns:a16="http://schemas.microsoft.com/office/drawing/2014/main" id="{1C202EA3-F1A3-9CB2-0F62-E94522C5DC91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7188" y="1109663"/>
            <a:ext cx="828675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GB" altLang="en-US" u="sng">
                <a:solidFill>
                  <a:srgbClr val="FF0000"/>
                </a:solidFill>
              </a:rPr>
              <a:t>Situation Centred:</a:t>
            </a:r>
            <a:r>
              <a:rPr lang="en-GB" altLang="en-US">
                <a:solidFill>
                  <a:srgbClr val="FF0000"/>
                </a:solidFill>
              </a:rPr>
              <a:t> </a:t>
            </a:r>
            <a:r>
              <a:rPr lang="en-GB" altLang="en-US" b="0"/>
              <a:t>This is the theory that motivation is determined by the situation an individual finds themselves in. </a:t>
            </a:r>
            <a:endParaRPr lang="en-GB" altLang="en-US" i="1"/>
          </a:p>
        </p:txBody>
      </p:sp>
      <p:sp>
        <p:nvSpPr>
          <p:cNvPr id="34820" name="Rectangle 5">
            <a:extLst>
              <a:ext uri="{FF2B5EF4-FFF2-40B4-BE49-F238E27FC236}">
                <a16:creationId xmlns:a16="http://schemas.microsoft.com/office/drawing/2014/main" id="{3A2A20EA-5BC3-4B0F-AF9F-D893433DAC77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8625" y="2500313"/>
            <a:ext cx="3143250" cy="1570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GB" altLang="en-US" b="0" i="1"/>
              <a:t>i.e. A championship fight may motivate an athlete to perform at a high level.</a:t>
            </a:r>
            <a:endParaRPr lang="en-GB" altLang="en-US"/>
          </a:p>
        </p:txBody>
      </p:sp>
      <p:pic>
        <p:nvPicPr>
          <p:cNvPr id="34821" name="Picture 7" descr="C:\Documents and Settings\School\My Documents\My Pictures\LOCOG PICTURES\1245998_M01.jpg">
            <a:extLst>
              <a:ext uri="{FF2B5EF4-FFF2-40B4-BE49-F238E27FC236}">
                <a16:creationId xmlns:a16="http://schemas.microsoft.com/office/drawing/2014/main" id="{279E9D80-1CDB-3CF3-1A2C-738CC371B91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43313" y="2571750"/>
            <a:ext cx="5080000" cy="285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8">
            <a:extLst>
              <a:ext uri="{FF2B5EF4-FFF2-40B4-BE49-F238E27FC236}">
                <a16:creationId xmlns:a16="http://schemas.microsoft.com/office/drawing/2014/main" id="{B7C057C0-6ED0-F9E9-6524-C53758779050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7188" y="211138"/>
            <a:ext cx="3714750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GB" altLang="en-US" sz="3600">
                <a:solidFill>
                  <a:srgbClr val="0000FF"/>
                </a:solidFill>
                <a:latin typeface="Arial Narrow" panose="020B0604020202020204" pitchFamily="34" charset="0"/>
              </a:rPr>
              <a:t>Views of Motivation</a:t>
            </a:r>
            <a:endParaRPr lang="en-GB" altLang="en-US" sz="3600"/>
          </a:p>
        </p:txBody>
      </p:sp>
      <p:sp>
        <p:nvSpPr>
          <p:cNvPr id="35843" name="Rectangle 4">
            <a:extLst>
              <a:ext uri="{FF2B5EF4-FFF2-40B4-BE49-F238E27FC236}">
                <a16:creationId xmlns:a16="http://schemas.microsoft.com/office/drawing/2014/main" id="{BCAD2592-BD8F-0EFE-68BB-9C9E70EED663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7188" y="1071563"/>
            <a:ext cx="8286750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GB" altLang="en-US" u="sng">
                <a:solidFill>
                  <a:srgbClr val="FF0000"/>
                </a:solidFill>
              </a:rPr>
              <a:t>Interactional:</a:t>
            </a:r>
            <a:r>
              <a:rPr lang="en-GB" altLang="en-US">
                <a:solidFill>
                  <a:srgbClr val="FF0000"/>
                </a:solidFill>
              </a:rPr>
              <a:t> </a:t>
            </a:r>
            <a:r>
              <a:rPr lang="en-GB" altLang="en-US" b="0"/>
              <a:t>This considers </a:t>
            </a:r>
            <a:r>
              <a:rPr lang="en-GB" altLang="en-US"/>
              <a:t>BOTH</a:t>
            </a:r>
            <a:r>
              <a:rPr lang="en-GB" altLang="en-US" b="0"/>
              <a:t> the individual’s personality and the environment they are in. </a:t>
            </a:r>
            <a:endParaRPr lang="en-GB" altLang="en-US" i="1"/>
          </a:p>
        </p:txBody>
      </p:sp>
      <p:sp>
        <p:nvSpPr>
          <p:cNvPr id="35844" name="Rectangle 5">
            <a:extLst>
              <a:ext uri="{FF2B5EF4-FFF2-40B4-BE49-F238E27FC236}">
                <a16:creationId xmlns:a16="http://schemas.microsoft.com/office/drawing/2014/main" id="{D13BCCEA-E5F5-8AFE-5376-0AD361B6E1E7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7188" y="6000750"/>
            <a:ext cx="828675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GB" altLang="en-US" b="0"/>
              <a:t>This is the most reliable theory to explain </a:t>
            </a:r>
            <a:r>
              <a:rPr lang="en-GB" altLang="en-US"/>
              <a:t>motivation</a:t>
            </a:r>
            <a:r>
              <a:rPr lang="en-GB" altLang="en-US" b="0"/>
              <a:t>. </a:t>
            </a:r>
            <a:endParaRPr lang="en-GB" altLang="en-US"/>
          </a:p>
        </p:txBody>
      </p:sp>
      <p:pic>
        <p:nvPicPr>
          <p:cNvPr id="35845" name="Picture 2" descr="C:\Documents and Settings\School\My Documents\My Pictures\LOCOG PICTURES\1252521_M01.jpg">
            <a:extLst>
              <a:ext uri="{FF2B5EF4-FFF2-40B4-BE49-F238E27FC236}">
                <a16:creationId xmlns:a16="http://schemas.microsoft.com/office/drawing/2014/main" id="{2E7E48D6-C51C-EBFD-4B9B-411015039DD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625" y="2071688"/>
            <a:ext cx="6731000" cy="3786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8">
            <a:extLst>
              <a:ext uri="{FF2B5EF4-FFF2-40B4-BE49-F238E27FC236}">
                <a16:creationId xmlns:a16="http://schemas.microsoft.com/office/drawing/2014/main" id="{06BB4D1D-B3EF-9D6C-4CF4-BB4DDA35639F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8625" y="211138"/>
            <a:ext cx="4537075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GB" altLang="en-US" sz="3600">
                <a:solidFill>
                  <a:srgbClr val="0000FF"/>
                </a:solidFill>
                <a:latin typeface="Arial Narrow" panose="020B0604020202020204" pitchFamily="34" charset="0"/>
              </a:rPr>
              <a:t>Achievement Motivation</a:t>
            </a:r>
            <a:endParaRPr lang="en-GB" altLang="en-US" sz="3600"/>
          </a:p>
        </p:txBody>
      </p:sp>
      <p:sp>
        <p:nvSpPr>
          <p:cNvPr id="36867" name="Rectangle 4">
            <a:extLst>
              <a:ext uri="{FF2B5EF4-FFF2-40B4-BE49-F238E27FC236}">
                <a16:creationId xmlns:a16="http://schemas.microsoft.com/office/drawing/2014/main" id="{E2BD4526-2192-2B14-2E75-F42FFD6FE3DA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8625" y="942975"/>
            <a:ext cx="828675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tabLst>
                <a:tab pos="457200" algn="l"/>
              </a:tabLst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tabLst>
                <a:tab pos="457200" algn="l"/>
              </a:tabLst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tabLst>
                <a:tab pos="457200" algn="l"/>
              </a:tabLst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tabLst>
                <a:tab pos="457200" algn="l"/>
              </a:tabLst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tabLst>
                <a:tab pos="457200" algn="l"/>
              </a:tabLst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GB" altLang="en-US" b="0">
                <a:cs typeface="Times New Roman" panose="02020603050405020304" pitchFamily="18" charset="0"/>
              </a:rPr>
              <a:t>Some people are more willing to place themselves regularly in situations where achievement is compared or evaluated against others. </a:t>
            </a:r>
          </a:p>
        </p:txBody>
      </p:sp>
      <p:sp>
        <p:nvSpPr>
          <p:cNvPr id="9" name="Rectangle 3">
            <a:extLst>
              <a:ext uri="{FF2B5EF4-FFF2-40B4-BE49-F238E27FC236}">
                <a16:creationId xmlns:a16="http://schemas.microsoft.com/office/drawing/2014/main" id="{D0D2354A-6021-65D3-F867-F6D48BD03221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0063" y="2714625"/>
            <a:ext cx="3286125" cy="3186113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tabLst>
                <a:tab pos="457200" algn="l"/>
              </a:tabLst>
              <a:defRPr/>
            </a:pPr>
            <a:r>
              <a:rPr lang="en-GB" b="0" u="sng" dirty="0">
                <a:solidFill>
                  <a:srgbClr val="FF0000"/>
                </a:solidFill>
                <a:latin typeface="Arial" pitchFamily="34" charset="0"/>
              </a:rPr>
              <a:t>Definition:</a:t>
            </a:r>
            <a:endParaRPr lang="en-GB" sz="900" b="0" u="sng" dirty="0">
              <a:solidFill>
                <a:srgbClr val="FF0000"/>
              </a:solidFill>
              <a:latin typeface="Arial" pitchFamily="34" charset="0"/>
            </a:endParaRPr>
          </a:p>
          <a:p>
            <a:pPr>
              <a:tabLst>
                <a:tab pos="457200" algn="l"/>
              </a:tabLst>
              <a:defRPr/>
            </a:pPr>
            <a:endParaRPr lang="en-GB" sz="900" b="0" u="sng" dirty="0">
              <a:solidFill>
                <a:srgbClr val="FF0000"/>
              </a:solidFill>
              <a:latin typeface="Arial" pitchFamily="34" charset="0"/>
            </a:endParaRPr>
          </a:p>
          <a:p>
            <a:pPr>
              <a:defRPr/>
            </a:pPr>
            <a:endParaRPr lang="en-GB" dirty="0"/>
          </a:p>
          <a:p>
            <a:pPr>
              <a:defRPr/>
            </a:pPr>
            <a:r>
              <a:rPr lang="en-US" b="0" dirty="0">
                <a:solidFill>
                  <a:schemeClr val="tx1"/>
                </a:solidFill>
                <a:latin typeface="Arial" pitchFamily="34" charset="0"/>
              </a:rPr>
              <a:t>‘an individual’s efforts to master a task, achieve excellence, overcome obstacles and perform better than others’ 	</a:t>
            </a:r>
          </a:p>
        </p:txBody>
      </p:sp>
      <p:pic>
        <p:nvPicPr>
          <p:cNvPr id="36869" name="Picture 6" descr="flickr-1094747626-original">
            <a:extLst>
              <a:ext uri="{FF2B5EF4-FFF2-40B4-BE49-F238E27FC236}">
                <a16:creationId xmlns:a16="http://schemas.microsoft.com/office/drawing/2014/main" id="{885D3895-BDB9-F1D9-39CD-BBF0D423A87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586" t="7211" r="13737" b="2644"/>
          <a:stretch>
            <a:fillRect/>
          </a:stretch>
        </p:blipFill>
        <p:spPr bwMode="auto">
          <a:xfrm>
            <a:off x="4071938" y="2428875"/>
            <a:ext cx="4754562" cy="3714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8">
            <a:extLst>
              <a:ext uri="{FF2B5EF4-FFF2-40B4-BE49-F238E27FC236}">
                <a16:creationId xmlns:a16="http://schemas.microsoft.com/office/drawing/2014/main" id="{C235F310-C1D0-64F2-02C5-5E83AFA02B3E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7188" y="211138"/>
            <a:ext cx="5251450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GB" altLang="en-US" sz="3600">
                <a:solidFill>
                  <a:srgbClr val="0000FF"/>
                </a:solidFill>
                <a:latin typeface="Arial Narrow" panose="020B0604020202020204" pitchFamily="34" charset="0"/>
              </a:rPr>
              <a:t>Motivation and performance</a:t>
            </a:r>
            <a:endParaRPr lang="en-GB" altLang="en-US" sz="3600"/>
          </a:p>
        </p:txBody>
      </p:sp>
      <p:sp>
        <p:nvSpPr>
          <p:cNvPr id="37891" name="Rectangle 4">
            <a:extLst>
              <a:ext uri="{FF2B5EF4-FFF2-40B4-BE49-F238E27FC236}">
                <a16:creationId xmlns:a16="http://schemas.microsoft.com/office/drawing/2014/main" id="{728CDDD2-0682-E13A-BCA1-ADFFE42DB7D6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7188" y="1085850"/>
            <a:ext cx="828675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GB" altLang="en-US" b="0"/>
              <a:t>Motivation affects the amount of effort that a player puts into the game and players with a strong will to win are usually more successful. 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97330C75-0CC0-7DE9-5ECB-DB3541795A7F}"/>
              </a:ext>
            </a:extLst>
          </p:cNvPr>
          <p:cNvSpPr/>
          <p:nvPr/>
        </p:nvSpPr>
        <p:spPr>
          <a:xfrm>
            <a:off x="5786438" y="3286125"/>
            <a:ext cx="2714625" cy="1938338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en-GB" b="0" dirty="0">
                <a:latin typeface="Arial" pitchFamily="34" charset="0"/>
              </a:rPr>
              <a:t>Teams will benefit from have players that fight hard and are well motivated even when losing.  </a:t>
            </a:r>
          </a:p>
        </p:txBody>
      </p:sp>
      <p:pic>
        <p:nvPicPr>
          <p:cNvPr id="37893" name="Picture 6" descr="C:\Documents and Settings\School\My Documents\My Pictures\LOCOG PICTURES\1252425_M01.jpg">
            <a:extLst>
              <a:ext uri="{FF2B5EF4-FFF2-40B4-BE49-F238E27FC236}">
                <a16:creationId xmlns:a16="http://schemas.microsoft.com/office/drawing/2014/main" id="{F6CB56CC-3F57-DAE6-21EF-BBA5DFD5195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625" y="2714625"/>
            <a:ext cx="5080000" cy="285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Text Box 3">
            <a:extLst>
              <a:ext uri="{FF2B5EF4-FFF2-40B4-BE49-F238E27FC236}">
                <a16:creationId xmlns:a16="http://schemas.microsoft.com/office/drawing/2014/main" id="{A8F70F33-0303-14D7-1CD5-AA3433BAD43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7188" y="942975"/>
            <a:ext cx="8135937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GB" altLang="en-US" b="0"/>
              <a:t>Players who are highly motivated will show a number of key characteristics: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FF93341D-D066-61B1-27FF-D46E8C4F0706}"/>
              </a:ext>
            </a:extLst>
          </p:cNvPr>
          <p:cNvSpPr/>
          <p:nvPr/>
        </p:nvSpPr>
        <p:spPr>
          <a:xfrm>
            <a:off x="428625" y="2000250"/>
            <a:ext cx="3786188" cy="2678113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buFont typeface="Arial" pitchFamily="34" charset="0"/>
              <a:buChar char="•"/>
              <a:defRPr/>
            </a:pPr>
            <a:r>
              <a:rPr lang="en-GB" b="0" dirty="0">
                <a:solidFill>
                  <a:schemeClr val="tx1"/>
                </a:solidFill>
                <a:latin typeface="Arial" pitchFamily="34" charset="0"/>
              </a:rPr>
              <a:t> </a:t>
            </a:r>
            <a:r>
              <a:rPr lang="en-US" b="0" dirty="0">
                <a:solidFill>
                  <a:schemeClr val="tx1"/>
                </a:solidFill>
                <a:latin typeface="Arial" pitchFamily="34" charset="0"/>
              </a:rPr>
              <a:t>Choice of activity</a:t>
            </a:r>
          </a:p>
          <a:p>
            <a:pPr>
              <a:buFont typeface="Arial" pitchFamily="34" charset="0"/>
              <a:buChar char="•"/>
              <a:defRPr/>
            </a:pPr>
            <a:endParaRPr lang="en-US" b="0" dirty="0">
              <a:solidFill>
                <a:schemeClr val="tx1"/>
              </a:solidFill>
              <a:latin typeface="Arial" pitchFamily="34" charset="0"/>
            </a:endParaRPr>
          </a:p>
          <a:p>
            <a:pPr>
              <a:buFont typeface="Arial" pitchFamily="34" charset="0"/>
              <a:buChar char="•"/>
              <a:defRPr/>
            </a:pPr>
            <a:r>
              <a:rPr lang="en-US" b="0" dirty="0">
                <a:solidFill>
                  <a:schemeClr val="tx1"/>
                </a:solidFill>
                <a:latin typeface="Arial" pitchFamily="34" charset="0"/>
              </a:rPr>
              <a:t> Effort to pursue goals</a:t>
            </a:r>
          </a:p>
          <a:p>
            <a:pPr>
              <a:buFont typeface="Arial" pitchFamily="34" charset="0"/>
              <a:buChar char="•"/>
              <a:defRPr/>
            </a:pPr>
            <a:endParaRPr lang="en-US" b="0" dirty="0">
              <a:solidFill>
                <a:schemeClr val="tx1"/>
              </a:solidFill>
              <a:latin typeface="Arial" pitchFamily="34" charset="0"/>
            </a:endParaRPr>
          </a:p>
          <a:p>
            <a:pPr>
              <a:buFont typeface="Arial" pitchFamily="34" charset="0"/>
              <a:buChar char="•"/>
              <a:defRPr/>
            </a:pPr>
            <a:r>
              <a:rPr lang="en-US" b="0" dirty="0">
                <a:solidFill>
                  <a:schemeClr val="tx1"/>
                </a:solidFill>
                <a:latin typeface="Arial" pitchFamily="34" charset="0"/>
              </a:rPr>
              <a:t> Intensity of effort</a:t>
            </a:r>
          </a:p>
          <a:p>
            <a:pPr>
              <a:defRPr/>
            </a:pPr>
            <a:endParaRPr lang="en-US" b="0" dirty="0">
              <a:solidFill>
                <a:schemeClr val="tx1"/>
              </a:solidFill>
              <a:latin typeface="Arial" pitchFamily="34" charset="0"/>
            </a:endParaRPr>
          </a:p>
          <a:p>
            <a:pPr>
              <a:buFont typeface="Arial" pitchFamily="34" charset="0"/>
              <a:buChar char="•"/>
              <a:defRPr/>
            </a:pPr>
            <a:r>
              <a:rPr lang="en-US" b="0" dirty="0">
                <a:solidFill>
                  <a:schemeClr val="tx1"/>
                </a:solidFill>
                <a:latin typeface="Arial" pitchFamily="34" charset="0"/>
              </a:rPr>
              <a:t> Persistence in adversity. </a:t>
            </a:r>
            <a:endParaRPr lang="en-US" dirty="0"/>
          </a:p>
        </p:txBody>
      </p:sp>
      <p:sp>
        <p:nvSpPr>
          <p:cNvPr id="38916" name="Rectangle 8">
            <a:extLst>
              <a:ext uri="{FF2B5EF4-FFF2-40B4-BE49-F238E27FC236}">
                <a16:creationId xmlns:a16="http://schemas.microsoft.com/office/drawing/2014/main" id="{12374241-FCB0-9EE4-9A4F-49CE867EB132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7188" y="211138"/>
            <a:ext cx="5251450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GB" altLang="en-US" sz="3600">
                <a:solidFill>
                  <a:srgbClr val="0000FF"/>
                </a:solidFill>
                <a:latin typeface="Arial Narrow" panose="020B0604020202020204" pitchFamily="34" charset="0"/>
              </a:rPr>
              <a:t>Motivation and performance</a:t>
            </a:r>
            <a:endParaRPr lang="en-GB" altLang="en-US" sz="3600"/>
          </a:p>
        </p:txBody>
      </p:sp>
      <p:pic>
        <p:nvPicPr>
          <p:cNvPr id="38917" name="Picture 6" descr="C:\Documents and Settings\School\My Documents\My Pictures\LOCOG PICTURES\1253253_M01.jpg">
            <a:extLst>
              <a:ext uri="{FF2B5EF4-FFF2-40B4-BE49-F238E27FC236}">
                <a16:creationId xmlns:a16="http://schemas.microsoft.com/office/drawing/2014/main" id="{2F644010-D99E-307C-07AD-85319FCDF6B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7688" y="2000250"/>
            <a:ext cx="4445000" cy="2500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8918" name="Picture 7" descr="C:\Documents and Settings\School\My Documents\My Pictures\LOCOG PICTURES\1253245_M01.jpg">
            <a:extLst>
              <a:ext uri="{FF2B5EF4-FFF2-40B4-BE49-F238E27FC236}">
                <a16:creationId xmlns:a16="http://schemas.microsoft.com/office/drawing/2014/main" id="{7E51174D-7596-D9CB-6675-B652944578C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0688" y="4572000"/>
            <a:ext cx="3302000" cy="1857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1">
            <a:extLst>
              <a:ext uri="{FF2B5EF4-FFF2-40B4-BE49-F238E27FC236}">
                <a16:creationId xmlns:a16="http://schemas.microsoft.com/office/drawing/2014/main" id="{4E7AE4EF-32ED-6787-6380-2DADF2E2D6C2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7188" y="928688"/>
            <a:ext cx="8358187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GB" altLang="en-US" b="0"/>
              <a:t>What ways can coaches motivate players?</a:t>
            </a:r>
          </a:p>
          <a:p>
            <a:pPr eaLnBrk="1" hangingPunct="1"/>
            <a:r>
              <a:rPr lang="en-GB" altLang="en-US" b="0"/>
              <a:t>Discuss and brainstorm...</a:t>
            </a:r>
          </a:p>
        </p:txBody>
      </p:sp>
      <p:sp>
        <p:nvSpPr>
          <p:cNvPr id="39939" name="Rectangle 8">
            <a:extLst>
              <a:ext uri="{FF2B5EF4-FFF2-40B4-BE49-F238E27FC236}">
                <a16:creationId xmlns:a16="http://schemas.microsoft.com/office/drawing/2014/main" id="{2B3E3D77-C86A-12A2-77AE-A122DEA6A30C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7188" y="214313"/>
            <a:ext cx="4095750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GB" altLang="en-US" sz="3600">
                <a:solidFill>
                  <a:srgbClr val="0000FF"/>
                </a:solidFill>
                <a:latin typeface="Arial Narrow" panose="020B0604020202020204" pitchFamily="34" charset="0"/>
              </a:rPr>
              <a:t>Increasing motivation</a:t>
            </a:r>
            <a:endParaRPr lang="en-GB" altLang="en-US" sz="3600"/>
          </a:p>
        </p:txBody>
      </p:sp>
      <p:pic>
        <p:nvPicPr>
          <p:cNvPr id="39940" name="Picture 2" descr="E:\PICTURES\88626112.jpg">
            <a:extLst>
              <a:ext uri="{FF2B5EF4-FFF2-40B4-BE49-F238E27FC236}">
                <a16:creationId xmlns:a16="http://schemas.microsoft.com/office/drawing/2014/main" id="{4AC53974-BF47-B633-0221-557F8B25C42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864"/>
          <a:stretch>
            <a:fillRect/>
          </a:stretch>
        </p:blipFill>
        <p:spPr bwMode="auto">
          <a:xfrm>
            <a:off x="901700" y="2000250"/>
            <a:ext cx="7313613" cy="428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8">
            <a:extLst>
              <a:ext uri="{FF2B5EF4-FFF2-40B4-BE49-F238E27FC236}">
                <a16:creationId xmlns:a16="http://schemas.microsoft.com/office/drawing/2014/main" id="{20177DEE-0EA5-E815-E2AC-D1C8C733DA0C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7188" y="214313"/>
            <a:ext cx="8501062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3600">
                <a:solidFill>
                  <a:srgbClr val="0000FF"/>
                </a:solidFill>
                <a:latin typeface="Arial Narrow" panose="020B0604020202020204" pitchFamily="34" charset="0"/>
              </a:rPr>
              <a:t>Goal setting to increase and direct motivation </a:t>
            </a:r>
          </a:p>
        </p:txBody>
      </p:sp>
      <p:sp>
        <p:nvSpPr>
          <p:cNvPr id="4" name="Text Box 3">
            <a:extLst>
              <a:ext uri="{FF2B5EF4-FFF2-40B4-BE49-F238E27FC236}">
                <a16:creationId xmlns:a16="http://schemas.microsoft.com/office/drawing/2014/main" id="{C81B6433-630A-82BA-7A32-2A542F654ED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8625" y="1071563"/>
            <a:ext cx="7786688" cy="830262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spcBef>
                <a:spcPct val="30000"/>
              </a:spcBef>
              <a:defRPr/>
            </a:pPr>
            <a:r>
              <a:rPr lang="en-GB" b="0" dirty="0">
                <a:latin typeface="Arial" pitchFamily="34" charset="0"/>
              </a:rPr>
              <a:t>Goal setting is a important part of motivation. Targets should be set using the </a:t>
            </a:r>
            <a:r>
              <a:rPr lang="en-GB" dirty="0">
                <a:solidFill>
                  <a:srgbClr val="FF0000"/>
                </a:solidFill>
                <a:latin typeface="Arial" pitchFamily="34" charset="0"/>
              </a:rPr>
              <a:t>S.M.A.R.T.E.R. </a:t>
            </a:r>
            <a:r>
              <a:rPr lang="en-GB" b="0" dirty="0">
                <a:solidFill>
                  <a:schemeClr val="tx1"/>
                </a:solidFill>
                <a:latin typeface="Arial" pitchFamily="34" charset="0"/>
              </a:rPr>
              <a:t>pr</a:t>
            </a:r>
            <a:r>
              <a:rPr lang="en-GB" b="0" dirty="0">
                <a:latin typeface="Arial" pitchFamily="34" charset="0"/>
              </a:rPr>
              <a:t>inciple.</a:t>
            </a:r>
          </a:p>
        </p:txBody>
      </p:sp>
      <p:sp>
        <p:nvSpPr>
          <p:cNvPr id="40964" name="TextBox 6">
            <a:extLst>
              <a:ext uri="{FF2B5EF4-FFF2-40B4-BE49-F238E27FC236}">
                <a16:creationId xmlns:a16="http://schemas.microsoft.com/office/drawing/2014/main" id="{13A6F32E-B3F1-FD93-7443-6A0C6BC50D5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0063" y="2214563"/>
            <a:ext cx="8286750" cy="4094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GB" altLang="en-US" sz="2000"/>
              <a:t>S 	Specific – must to the point.</a:t>
            </a:r>
          </a:p>
          <a:p>
            <a:pPr eaLnBrk="1" hangingPunct="1"/>
            <a:endParaRPr lang="en-GB" altLang="en-US" sz="2000"/>
          </a:p>
          <a:p>
            <a:pPr eaLnBrk="1" hangingPunct="1"/>
            <a:r>
              <a:rPr lang="en-GB" altLang="en-US" sz="2000"/>
              <a:t>M	Measureable – can be measured and compared.</a:t>
            </a:r>
          </a:p>
          <a:p>
            <a:pPr eaLnBrk="1" hangingPunct="1"/>
            <a:endParaRPr lang="en-GB" altLang="en-US" sz="2000"/>
          </a:p>
          <a:p>
            <a:pPr eaLnBrk="1" hangingPunct="1"/>
            <a:r>
              <a:rPr lang="en-GB" altLang="en-US" sz="2000"/>
              <a:t>A	Achievable – challenging.</a:t>
            </a:r>
          </a:p>
          <a:p>
            <a:pPr eaLnBrk="1" hangingPunct="1"/>
            <a:endParaRPr lang="en-GB" altLang="en-US" sz="2000"/>
          </a:p>
          <a:p>
            <a:pPr eaLnBrk="1" hangingPunct="1"/>
            <a:r>
              <a:rPr lang="en-GB" altLang="en-US" sz="2000"/>
              <a:t>R	Realistic – matched to the performers skill level.</a:t>
            </a:r>
          </a:p>
          <a:p>
            <a:pPr eaLnBrk="1" hangingPunct="1"/>
            <a:endParaRPr lang="en-GB" altLang="en-US" sz="2000"/>
          </a:p>
          <a:p>
            <a:pPr eaLnBrk="1" hangingPunct="1"/>
            <a:r>
              <a:rPr lang="en-GB" altLang="en-US" sz="2000"/>
              <a:t>T	Time bound – set for a particular time to be completed by.</a:t>
            </a:r>
          </a:p>
          <a:p>
            <a:pPr eaLnBrk="1" hangingPunct="1"/>
            <a:endParaRPr lang="en-GB" altLang="en-US" sz="2000"/>
          </a:p>
          <a:p>
            <a:pPr eaLnBrk="1" hangingPunct="1"/>
            <a:r>
              <a:rPr lang="en-GB" altLang="en-US" sz="2000"/>
              <a:t>E	Exciting – goals should energise the athlete.</a:t>
            </a:r>
          </a:p>
          <a:p>
            <a:pPr eaLnBrk="1" hangingPunct="1"/>
            <a:endParaRPr lang="en-GB" altLang="en-US" sz="2000"/>
          </a:p>
          <a:p>
            <a:pPr eaLnBrk="1" hangingPunct="1"/>
            <a:r>
              <a:rPr lang="en-GB" altLang="en-US" sz="2000"/>
              <a:t>R	Recorded– record the targets down in a diary.</a:t>
            </a:r>
          </a:p>
        </p:txBody>
      </p:sp>
    </p:spTree>
    <p:custDataLst>
      <p:tags r:id="rId1"/>
    </p:custData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8">
            <a:extLst>
              <a:ext uri="{FF2B5EF4-FFF2-40B4-BE49-F238E27FC236}">
                <a16:creationId xmlns:a16="http://schemas.microsoft.com/office/drawing/2014/main" id="{34A912AC-E71A-56A5-BFAC-AAA86769C598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8625" y="282575"/>
            <a:ext cx="3065463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GB" altLang="en-US" sz="3600">
                <a:solidFill>
                  <a:srgbClr val="0000FF"/>
                </a:solidFill>
                <a:latin typeface="Arial Narrow" panose="020B0604020202020204" pitchFamily="34" charset="0"/>
              </a:rPr>
              <a:t>Self-Confidence</a:t>
            </a:r>
            <a:endParaRPr lang="en-GB" altLang="en-US" sz="360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CF4253C6-14E2-B9DC-858D-AEF37E0155E2}"/>
              </a:ext>
            </a:extLst>
          </p:cNvPr>
          <p:cNvSpPr/>
          <p:nvPr/>
        </p:nvSpPr>
        <p:spPr>
          <a:xfrm>
            <a:off x="428625" y="955675"/>
            <a:ext cx="8143875" cy="1200150"/>
          </a:xfrm>
          <a:prstGeom prst="rect">
            <a:avLst/>
          </a:prstGeom>
        </p:spPr>
        <p:txBody>
          <a:bodyPr>
            <a:spAutoFit/>
          </a:bodyPr>
          <a:lstStyle/>
          <a:p>
            <a:pPr eaLnBrk="0" hangingPunct="0">
              <a:defRPr/>
            </a:pPr>
            <a:r>
              <a:rPr lang="en-GB" b="0" dirty="0">
                <a:latin typeface="+mj-lt"/>
                <a:cs typeface="Arial" charset="0"/>
              </a:rPr>
              <a:t>Self confidence is a measure of how successful an athlete feels they are to be. High confidence can help a performer to succeed at a task. 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25B77884-050D-15AB-4F38-FBFA63E94B23}"/>
              </a:ext>
            </a:extLst>
          </p:cNvPr>
          <p:cNvSpPr/>
          <p:nvPr/>
        </p:nvSpPr>
        <p:spPr>
          <a:xfrm>
            <a:off x="5214938" y="2357438"/>
            <a:ext cx="3500437" cy="1938337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eaLnBrk="0" hangingPunct="0">
              <a:defRPr/>
            </a:pPr>
            <a:r>
              <a:rPr lang="en-GB" b="0" dirty="0">
                <a:latin typeface="Arial" pitchFamily="34" charset="0"/>
              </a:rPr>
              <a:t>Definition:</a:t>
            </a:r>
          </a:p>
          <a:p>
            <a:pPr>
              <a:defRPr/>
            </a:pPr>
            <a:endParaRPr lang="en-GB" dirty="0"/>
          </a:p>
          <a:p>
            <a:pPr>
              <a:defRPr/>
            </a:pPr>
            <a:r>
              <a:rPr lang="en-US" b="0" dirty="0">
                <a:latin typeface="Arial" pitchFamily="34" charset="0"/>
              </a:rPr>
              <a:t>‘The belief that a desired </a:t>
            </a:r>
            <a:r>
              <a:rPr lang="en-US" b="0" dirty="0" err="1">
                <a:latin typeface="Arial" pitchFamily="34" charset="0"/>
              </a:rPr>
              <a:t>behaviour</a:t>
            </a:r>
            <a:r>
              <a:rPr lang="en-US" b="0" dirty="0">
                <a:latin typeface="Arial" pitchFamily="34" charset="0"/>
              </a:rPr>
              <a:t> can be performed’ 	</a:t>
            </a:r>
          </a:p>
        </p:txBody>
      </p:sp>
      <p:pic>
        <p:nvPicPr>
          <p:cNvPr id="41989" name="Picture 6" descr="C:\Documents and Settings\School\My Documents\My Pictures\LOCOG PICTURES\1253483_M01.jpg">
            <a:extLst>
              <a:ext uri="{FF2B5EF4-FFF2-40B4-BE49-F238E27FC236}">
                <a16:creationId xmlns:a16="http://schemas.microsoft.com/office/drawing/2014/main" id="{0F021B84-3AE2-496C-535B-12DA8C9F46B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063" y="2357438"/>
            <a:ext cx="4143375" cy="2330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990" name="Picture 7" descr="C:\Documents and Settings\School\My Documents\My Pictures\LOCOG PICTURES\1253203_M01.jpg">
            <a:extLst>
              <a:ext uri="{FF2B5EF4-FFF2-40B4-BE49-F238E27FC236}">
                <a16:creationId xmlns:a16="http://schemas.microsoft.com/office/drawing/2014/main" id="{3403D203-B568-3FDA-2850-BFA9107F180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9063" y="4429125"/>
            <a:ext cx="3714750" cy="2089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8">
            <a:extLst>
              <a:ext uri="{FF2B5EF4-FFF2-40B4-BE49-F238E27FC236}">
                <a16:creationId xmlns:a16="http://schemas.microsoft.com/office/drawing/2014/main" id="{AB429DDF-D1A9-C5A6-3F47-0EEE555D068A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8625" y="282575"/>
            <a:ext cx="3065463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GB" altLang="en-US" sz="3600">
                <a:solidFill>
                  <a:srgbClr val="0000FF"/>
                </a:solidFill>
                <a:latin typeface="Arial Narrow" panose="020B0604020202020204" pitchFamily="34" charset="0"/>
              </a:rPr>
              <a:t>Self-Confidence</a:t>
            </a:r>
            <a:endParaRPr lang="en-GB" altLang="en-US" sz="360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82A7EC1A-3D10-5BE0-E5C2-D07BC5419620}"/>
              </a:ext>
            </a:extLst>
          </p:cNvPr>
          <p:cNvSpPr/>
          <p:nvPr/>
        </p:nvSpPr>
        <p:spPr>
          <a:xfrm>
            <a:off x="428625" y="955675"/>
            <a:ext cx="8143875" cy="4154488"/>
          </a:xfrm>
          <a:prstGeom prst="rect">
            <a:avLst/>
          </a:prstGeom>
        </p:spPr>
        <p:txBody>
          <a:bodyPr>
            <a:spAutoFit/>
          </a:bodyPr>
          <a:lstStyle/>
          <a:p>
            <a:pPr eaLnBrk="0" hangingPunct="0">
              <a:defRPr/>
            </a:pPr>
            <a:r>
              <a:rPr lang="en-GB" b="0" dirty="0">
                <a:latin typeface="+mj-lt"/>
                <a:cs typeface="Arial" charset="0"/>
              </a:rPr>
              <a:t>High levels of self confidence can promote:</a:t>
            </a:r>
          </a:p>
          <a:p>
            <a:pPr eaLnBrk="0" hangingPunct="0">
              <a:defRPr/>
            </a:pPr>
            <a:endParaRPr lang="en-GB" b="0" dirty="0">
              <a:latin typeface="+mj-lt"/>
              <a:cs typeface="Arial" charset="0"/>
            </a:endParaRPr>
          </a:p>
          <a:p>
            <a:pPr>
              <a:defRPr/>
            </a:pPr>
            <a:r>
              <a:rPr lang="en-GB" b="0" dirty="0">
                <a:latin typeface="+mj-lt"/>
                <a:cs typeface="Arial" charset="0"/>
              </a:rPr>
              <a:t> </a:t>
            </a:r>
            <a:endParaRPr lang="en-GB" dirty="0"/>
          </a:p>
          <a:p>
            <a:pPr>
              <a:buFont typeface="Arial" pitchFamily="34" charset="0"/>
              <a:buChar char="•"/>
              <a:defRPr/>
            </a:pPr>
            <a:r>
              <a:rPr lang="en-US" dirty="0"/>
              <a:t> Positive emotions</a:t>
            </a:r>
          </a:p>
          <a:p>
            <a:pPr>
              <a:buFont typeface="Arial" pitchFamily="34" charset="0"/>
              <a:buChar char="•"/>
              <a:defRPr/>
            </a:pPr>
            <a:endParaRPr lang="en-US" dirty="0"/>
          </a:p>
          <a:p>
            <a:pPr>
              <a:buFont typeface="Arial" pitchFamily="34" charset="0"/>
              <a:buChar char="•"/>
              <a:defRPr/>
            </a:pPr>
            <a:r>
              <a:rPr lang="en-US" dirty="0"/>
              <a:t> Concentration levels</a:t>
            </a:r>
          </a:p>
          <a:p>
            <a:pPr>
              <a:buFont typeface="Arial" pitchFamily="34" charset="0"/>
              <a:buChar char="•"/>
              <a:defRPr/>
            </a:pPr>
            <a:endParaRPr lang="en-US" dirty="0"/>
          </a:p>
          <a:p>
            <a:pPr>
              <a:buFont typeface="Arial" pitchFamily="34" charset="0"/>
              <a:buChar char="•"/>
              <a:defRPr/>
            </a:pPr>
            <a:r>
              <a:rPr lang="en-US" dirty="0"/>
              <a:t> Effort levels</a:t>
            </a:r>
          </a:p>
          <a:p>
            <a:pPr>
              <a:defRPr/>
            </a:pPr>
            <a:endParaRPr lang="en-US" dirty="0"/>
          </a:p>
          <a:p>
            <a:pPr>
              <a:buFont typeface="Arial" pitchFamily="34" charset="0"/>
              <a:buChar char="•"/>
              <a:defRPr/>
            </a:pPr>
            <a:r>
              <a:rPr lang="en-US" dirty="0"/>
              <a:t> Development of positive game plans. 	</a:t>
            </a:r>
          </a:p>
          <a:p>
            <a:pPr eaLnBrk="0" hangingPunct="0">
              <a:buFont typeface="Arial" pitchFamily="34" charset="0"/>
              <a:buChar char="•"/>
              <a:defRPr/>
            </a:pPr>
            <a:endParaRPr lang="en-GB" b="0" dirty="0">
              <a:latin typeface="+mj-lt"/>
              <a:cs typeface="Arial" charset="0"/>
            </a:endParaRPr>
          </a:p>
        </p:txBody>
      </p:sp>
      <p:pic>
        <p:nvPicPr>
          <p:cNvPr id="43012" name="Picture 2" descr="E:\PICTURES\listed-provider.jpg">
            <a:extLst>
              <a:ext uri="{FF2B5EF4-FFF2-40B4-BE49-F238E27FC236}">
                <a16:creationId xmlns:a16="http://schemas.microsoft.com/office/drawing/2014/main" id="{BC7A7C8A-BBC3-B299-E9EC-C8DA3D73A94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766"/>
          <a:stretch>
            <a:fillRect/>
          </a:stretch>
        </p:blipFill>
        <p:spPr bwMode="auto">
          <a:xfrm>
            <a:off x="5500688" y="1643063"/>
            <a:ext cx="3214687" cy="2554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Text Box 3">
            <a:extLst>
              <a:ext uri="{FF2B5EF4-FFF2-40B4-BE49-F238E27FC236}">
                <a16:creationId xmlns:a16="http://schemas.microsoft.com/office/drawing/2014/main" id="{2CABC761-704C-5E4F-DF56-2A8AF5A751A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7188" y="1143000"/>
            <a:ext cx="8135937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25000"/>
              </a:spcBef>
            </a:pPr>
            <a:r>
              <a:rPr lang="en-GB" altLang="en-US" b="0"/>
              <a:t>There are a number of techniques and strategies that have been developed to increase self confidence in sport. </a:t>
            </a:r>
          </a:p>
        </p:txBody>
      </p:sp>
      <p:sp>
        <p:nvSpPr>
          <p:cNvPr id="44035" name="Rectangle 9">
            <a:extLst>
              <a:ext uri="{FF2B5EF4-FFF2-40B4-BE49-F238E27FC236}">
                <a16:creationId xmlns:a16="http://schemas.microsoft.com/office/drawing/2014/main" id="{D2E81A49-7947-4B02-49AB-E08D16F61944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7188" y="285750"/>
            <a:ext cx="7858125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altLang="en-US" sz="3600">
                <a:solidFill>
                  <a:srgbClr val="0000FF"/>
                </a:solidFill>
                <a:latin typeface="Arial Narrow" panose="020B0604020202020204" pitchFamily="34" charset="0"/>
              </a:rPr>
              <a:t>Methods to increase self-confidence</a:t>
            </a:r>
            <a:endParaRPr lang="en-US" altLang="en-US" sz="3600">
              <a:solidFill>
                <a:srgbClr val="0000FF"/>
              </a:solidFill>
              <a:latin typeface="Arial Narrow" panose="020B0604020202020204" pitchFamily="34" charset="0"/>
            </a:endParaRPr>
          </a:p>
        </p:txBody>
      </p:sp>
      <p:pic>
        <p:nvPicPr>
          <p:cNvPr id="44036" name="Picture 6" descr="C:\Documents and Settings\School\My Documents\My Pictures\LOCOG PICTURES\1253207_M01.jpg">
            <a:extLst>
              <a:ext uri="{FF2B5EF4-FFF2-40B4-BE49-F238E27FC236}">
                <a16:creationId xmlns:a16="http://schemas.microsoft.com/office/drawing/2014/main" id="{93CBCE57-3DB0-2C2A-F0DA-77E49FE15DF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175" r="8969"/>
          <a:stretch>
            <a:fillRect/>
          </a:stretch>
        </p:blipFill>
        <p:spPr bwMode="auto">
          <a:xfrm>
            <a:off x="4929188" y="2643188"/>
            <a:ext cx="3929062" cy="3071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4037" name="Picture 7" descr="C:\Documents and Settings\School\My Documents\My Pictures\LOCOG PICTURES\1252399_M01.jpg">
            <a:extLst>
              <a:ext uri="{FF2B5EF4-FFF2-40B4-BE49-F238E27FC236}">
                <a16:creationId xmlns:a16="http://schemas.microsoft.com/office/drawing/2014/main" id="{94298A79-2C39-8D01-F9BF-13FC7292BBA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620"/>
          <a:stretch>
            <a:fillRect/>
          </a:stretch>
        </p:blipFill>
        <p:spPr bwMode="auto">
          <a:xfrm>
            <a:off x="428625" y="2643188"/>
            <a:ext cx="4389438" cy="3071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8">
            <a:extLst>
              <a:ext uri="{FF2B5EF4-FFF2-40B4-BE49-F238E27FC236}">
                <a16:creationId xmlns:a16="http://schemas.microsoft.com/office/drawing/2014/main" id="{29A2B939-DC7E-ADA8-B0F5-8992D0E67121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8625" y="211138"/>
            <a:ext cx="6834188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GB" altLang="en-US" sz="3600">
                <a:solidFill>
                  <a:srgbClr val="0000FF"/>
                </a:solidFill>
                <a:latin typeface="Arial Narrow" panose="020B0604020202020204" pitchFamily="34" charset="0"/>
              </a:rPr>
              <a:t>Effect of Personality on Performance</a:t>
            </a:r>
            <a:endParaRPr lang="en-GB" altLang="en-US" sz="3600"/>
          </a:p>
        </p:txBody>
      </p:sp>
      <p:sp>
        <p:nvSpPr>
          <p:cNvPr id="8" name="TextBox 6">
            <a:extLst>
              <a:ext uri="{FF2B5EF4-FFF2-40B4-BE49-F238E27FC236}">
                <a16:creationId xmlns:a16="http://schemas.microsoft.com/office/drawing/2014/main" id="{10A6D9EC-AF8F-BC5D-F007-1E74E873A8E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1500" y="6000750"/>
            <a:ext cx="8085138" cy="461963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>
              <a:defRPr/>
            </a:pPr>
            <a:r>
              <a:rPr lang="en-US" b="0" dirty="0">
                <a:latin typeface="+mj-lt"/>
              </a:rPr>
              <a:t>What is the difference in the personality of these athletes?</a:t>
            </a:r>
          </a:p>
        </p:txBody>
      </p:sp>
      <p:pic>
        <p:nvPicPr>
          <p:cNvPr id="8196" name="Picture 12" descr="3176052482_54b068f098">
            <a:extLst>
              <a:ext uri="{FF2B5EF4-FFF2-40B4-BE49-F238E27FC236}">
                <a16:creationId xmlns:a16="http://schemas.microsoft.com/office/drawing/2014/main" id="{9BE5C818-50A8-6268-1F06-8EE37840EBD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720777">
            <a:off x="442913" y="1252538"/>
            <a:ext cx="3533775" cy="2520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7" name="Picture 14" descr="flickr-2767537621-original">
            <a:extLst>
              <a:ext uri="{FF2B5EF4-FFF2-40B4-BE49-F238E27FC236}">
                <a16:creationId xmlns:a16="http://schemas.microsoft.com/office/drawing/2014/main" id="{BFB5ACB3-6C88-368C-6287-B5ADDFDDDFB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32564">
            <a:off x="1406525" y="3203575"/>
            <a:ext cx="1922463" cy="2640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8" name="Picture 17" descr="http://1.bp.blogspot.com/_zzvbihekF-I/S_qt7wPVq5I/AAAAAAAAAYo/MjJfdw59DXA/s1600/Mourinho.jpg">
            <a:extLst>
              <a:ext uri="{FF2B5EF4-FFF2-40B4-BE49-F238E27FC236}">
                <a16:creationId xmlns:a16="http://schemas.microsoft.com/office/drawing/2014/main" id="{22B18920-618A-1053-4790-E672CFCA9B9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83609">
            <a:off x="4741863" y="1082675"/>
            <a:ext cx="3849687" cy="2566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9" name="Picture 13" descr="5318194617_509cefa0e4">
            <a:extLst>
              <a:ext uri="{FF2B5EF4-FFF2-40B4-BE49-F238E27FC236}">
                <a16:creationId xmlns:a16="http://schemas.microsoft.com/office/drawing/2014/main" id="{253B47E2-1AD8-4160-8029-64E8F7ECC7D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211994">
            <a:off x="4070350" y="3486150"/>
            <a:ext cx="4240213" cy="2384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8">
            <a:extLst>
              <a:ext uri="{FF2B5EF4-FFF2-40B4-BE49-F238E27FC236}">
                <a16:creationId xmlns:a16="http://schemas.microsoft.com/office/drawing/2014/main" id="{7DC4ADFE-4237-E846-5FE8-E2232EFF15A5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8625" y="282575"/>
            <a:ext cx="17145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GB" altLang="en-US" sz="3600">
                <a:solidFill>
                  <a:srgbClr val="0000FF"/>
                </a:solidFill>
                <a:latin typeface="Arial Narrow" panose="020B0604020202020204" pitchFamily="34" charset="0"/>
              </a:rPr>
              <a:t>Self Talk</a:t>
            </a:r>
            <a:endParaRPr lang="en-GB" altLang="en-US" sz="3600"/>
          </a:p>
        </p:txBody>
      </p:sp>
      <p:sp>
        <p:nvSpPr>
          <p:cNvPr id="45059" name="Rectangle 8">
            <a:extLst>
              <a:ext uri="{FF2B5EF4-FFF2-40B4-BE49-F238E27FC236}">
                <a16:creationId xmlns:a16="http://schemas.microsoft.com/office/drawing/2014/main" id="{B27A66CB-90A5-4608-E88F-08C8AB150060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8625" y="1071563"/>
            <a:ext cx="8143875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GB" altLang="en-US" b="0"/>
              <a:t>This is </a:t>
            </a:r>
            <a:r>
              <a:rPr lang="en-US" altLang="en-US" b="0"/>
              <a:t>talking to oneself in a positive way, telling yourself that you will be successful. 	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8A87F27A-8443-1B13-9397-4C18C57E8742}"/>
              </a:ext>
            </a:extLst>
          </p:cNvPr>
          <p:cNvSpPr/>
          <p:nvPr/>
        </p:nvSpPr>
        <p:spPr>
          <a:xfrm>
            <a:off x="500063" y="3500438"/>
            <a:ext cx="3357562" cy="1570037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eaLnBrk="0" hangingPunct="0">
              <a:defRPr/>
            </a:pPr>
            <a:r>
              <a:rPr lang="en-GB" b="0" i="1" dirty="0">
                <a:latin typeface="+mj-lt"/>
              </a:rPr>
              <a:t>e.g. Telling yourself during a competition that you can win or ‘focus’</a:t>
            </a:r>
          </a:p>
        </p:txBody>
      </p:sp>
      <p:pic>
        <p:nvPicPr>
          <p:cNvPr id="45061" name="Picture 6" descr="5639051871_1f9ae7833c">
            <a:extLst>
              <a:ext uri="{FF2B5EF4-FFF2-40B4-BE49-F238E27FC236}">
                <a16:creationId xmlns:a16="http://schemas.microsoft.com/office/drawing/2014/main" id="{C493E5D2-4B92-D20B-CF14-9E0435838EA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00500" y="2714625"/>
            <a:ext cx="4833938" cy="2714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9">
            <a:extLst>
              <a:ext uri="{FF2B5EF4-FFF2-40B4-BE49-F238E27FC236}">
                <a16:creationId xmlns:a16="http://schemas.microsoft.com/office/drawing/2014/main" id="{24EAD555-183A-045E-B84E-1121050012B0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7188" y="285750"/>
            <a:ext cx="7858125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altLang="en-US" sz="3600">
                <a:solidFill>
                  <a:srgbClr val="0000FF"/>
                </a:solidFill>
                <a:latin typeface="Arial Narrow" panose="020B0604020202020204" pitchFamily="34" charset="0"/>
              </a:rPr>
              <a:t>Imagery</a:t>
            </a:r>
            <a:endParaRPr lang="en-US" altLang="en-US" sz="3600">
              <a:solidFill>
                <a:srgbClr val="0000FF"/>
              </a:solidFill>
              <a:latin typeface="Arial Narrow" panose="020B0604020202020204" pitchFamily="34" charset="0"/>
            </a:endParaRPr>
          </a:p>
        </p:txBody>
      </p:sp>
      <p:sp>
        <p:nvSpPr>
          <p:cNvPr id="46083" name="Rectangle 5">
            <a:extLst>
              <a:ext uri="{FF2B5EF4-FFF2-40B4-BE49-F238E27FC236}">
                <a16:creationId xmlns:a16="http://schemas.microsoft.com/office/drawing/2014/main" id="{EB3E1F5C-DFCF-CDCB-530B-15EAC331E77F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7188" y="1071563"/>
            <a:ext cx="8429625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GB" altLang="en-US" b="0"/>
              <a:t>This is the formation of mental pictures of successful performances. Performers will recreate confident times and remember what it felt like to win in that situation. 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CE6AF156-A4A7-A631-E5F6-C165513D5F29}"/>
              </a:ext>
            </a:extLst>
          </p:cNvPr>
          <p:cNvSpPr/>
          <p:nvPr/>
        </p:nvSpPr>
        <p:spPr>
          <a:xfrm>
            <a:off x="6072188" y="2928938"/>
            <a:ext cx="2714625" cy="304641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en-GB" b="0" dirty="0">
                <a:latin typeface="+mj-lt"/>
              </a:rPr>
              <a:t>Specific sporting situations can use imagery more readily than others.</a:t>
            </a:r>
          </a:p>
          <a:p>
            <a:pPr>
              <a:defRPr/>
            </a:pPr>
            <a:endParaRPr lang="en-GB" b="0" i="1" dirty="0">
              <a:latin typeface="+mj-lt"/>
            </a:endParaRPr>
          </a:p>
          <a:p>
            <a:pPr>
              <a:defRPr/>
            </a:pPr>
            <a:r>
              <a:rPr lang="en-GB" b="0" i="1" dirty="0">
                <a:latin typeface="+mj-lt"/>
              </a:rPr>
              <a:t>i.e. A gymnastics routine</a:t>
            </a:r>
          </a:p>
        </p:txBody>
      </p:sp>
      <p:pic>
        <p:nvPicPr>
          <p:cNvPr id="46085" name="Picture 6" descr="C:\Documents and Settings\School\My Documents\My Pictures\LOCOG PICTURES\1253256_M01.jpg">
            <a:extLst>
              <a:ext uri="{FF2B5EF4-FFF2-40B4-BE49-F238E27FC236}">
                <a16:creationId xmlns:a16="http://schemas.microsoft.com/office/drawing/2014/main" id="{CD2F09E0-EF4F-0C6B-75F9-57B1B5E73D0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72" r="6427"/>
          <a:stretch>
            <a:fillRect/>
          </a:stretch>
        </p:blipFill>
        <p:spPr bwMode="auto">
          <a:xfrm>
            <a:off x="428625" y="2571750"/>
            <a:ext cx="5468938" cy="3643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8">
            <a:extLst>
              <a:ext uri="{FF2B5EF4-FFF2-40B4-BE49-F238E27FC236}">
                <a16:creationId xmlns:a16="http://schemas.microsoft.com/office/drawing/2014/main" id="{09F9410D-5863-1855-8A27-CB95F42407EB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8625" y="282575"/>
            <a:ext cx="24384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GB" altLang="en-US" sz="3600">
                <a:solidFill>
                  <a:srgbClr val="0000FF"/>
                </a:solidFill>
                <a:latin typeface="Arial Narrow" panose="020B0604020202020204" pitchFamily="34" charset="0"/>
              </a:rPr>
              <a:t>Self Efficacy</a:t>
            </a:r>
            <a:endParaRPr lang="en-GB" altLang="en-US" sz="360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E94449E5-541F-82E8-C6C2-6D8F3D2452AD}"/>
              </a:ext>
            </a:extLst>
          </p:cNvPr>
          <p:cNvSpPr/>
          <p:nvPr/>
        </p:nvSpPr>
        <p:spPr>
          <a:xfrm>
            <a:off x="428625" y="1000125"/>
            <a:ext cx="8143875" cy="1200150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spcBef>
                <a:spcPts val="0"/>
              </a:spcBef>
              <a:defRPr/>
            </a:pPr>
            <a:r>
              <a:rPr lang="en-GB" b="0" dirty="0"/>
              <a:t>People become competent in particular skills and situations. As a result they develop a feeling of </a:t>
            </a:r>
            <a:r>
              <a:rPr lang="en-GB" b="0" u="sng" dirty="0"/>
              <a:t>self efficacy</a:t>
            </a:r>
            <a:r>
              <a:rPr lang="en-GB" b="0" dirty="0"/>
              <a:t>.</a:t>
            </a:r>
            <a:endParaRPr lang="en-US" b="0" dirty="0">
              <a:latin typeface="+mj-lt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936C8924-F9CF-168B-FB8A-8732B15F488D}"/>
              </a:ext>
            </a:extLst>
          </p:cNvPr>
          <p:cNvSpPr/>
          <p:nvPr/>
        </p:nvSpPr>
        <p:spPr>
          <a:xfrm>
            <a:off x="6357938" y="3143250"/>
            <a:ext cx="2357437" cy="249237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GB" b="0" u="sng" dirty="0">
                <a:latin typeface="+mj-lt"/>
              </a:rPr>
              <a:t>Definition:</a:t>
            </a:r>
          </a:p>
          <a:p>
            <a:pPr algn="ctr">
              <a:spcBef>
                <a:spcPct val="50000"/>
              </a:spcBef>
              <a:defRPr/>
            </a:pPr>
            <a:r>
              <a:rPr lang="en-GB" dirty="0">
                <a:latin typeface="+mj-lt"/>
              </a:rPr>
              <a:t>“Self efficacy is self confidence in a specific situation”</a:t>
            </a:r>
          </a:p>
        </p:txBody>
      </p:sp>
      <p:pic>
        <p:nvPicPr>
          <p:cNvPr id="47109" name="Picture 7" descr="http://golfnuke.info/wp-content/uploads/2011/05/tiger-woods-golf-swing.jpg">
            <a:extLst>
              <a:ext uri="{FF2B5EF4-FFF2-40B4-BE49-F238E27FC236}">
                <a16:creationId xmlns:a16="http://schemas.microsoft.com/office/drawing/2014/main" id="{D5D23978-183A-E225-736F-6DF3C1E4647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063" y="2428875"/>
            <a:ext cx="5641975" cy="3857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8">
            <a:extLst>
              <a:ext uri="{FF2B5EF4-FFF2-40B4-BE49-F238E27FC236}">
                <a16:creationId xmlns:a16="http://schemas.microsoft.com/office/drawing/2014/main" id="{80AD3FD5-D637-E3A8-06F0-845438B3C549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8625" y="282575"/>
            <a:ext cx="24384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GB" altLang="en-US" sz="3600">
                <a:solidFill>
                  <a:srgbClr val="0000FF"/>
                </a:solidFill>
                <a:latin typeface="Arial Narrow" panose="020B0604020202020204" pitchFamily="34" charset="0"/>
              </a:rPr>
              <a:t>Self Efficacy</a:t>
            </a:r>
            <a:endParaRPr lang="en-GB" altLang="en-US" sz="360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33AD87E5-613F-13BE-AAF6-747BA7640EE5}"/>
              </a:ext>
            </a:extLst>
          </p:cNvPr>
          <p:cNvSpPr/>
          <p:nvPr/>
        </p:nvSpPr>
        <p:spPr>
          <a:xfrm>
            <a:off x="500063" y="1073150"/>
            <a:ext cx="8143875" cy="1570038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spcBef>
                <a:spcPts val="0"/>
              </a:spcBef>
              <a:defRPr/>
            </a:pPr>
            <a:r>
              <a:rPr lang="en-GB" b="0" dirty="0">
                <a:solidFill>
                  <a:schemeClr val="tx1"/>
                </a:solidFill>
                <a:latin typeface="+mj-lt"/>
              </a:rPr>
              <a:t>TASK:</a:t>
            </a:r>
            <a:br>
              <a:rPr lang="en-GB" b="0" dirty="0">
                <a:solidFill>
                  <a:schemeClr val="tx1"/>
                </a:solidFill>
                <a:latin typeface="+mj-lt"/>
              </a:rPr>
            </a:br>
            <a:r>
              <a:rPr lang="en-GB" b="0" dirty="0">
                <a:solidFill>
                  <a:schemeClr val="tx1"/>
                </a:solidFill>
                <a:latin typeface="+mj-lt"/>
              </a:rPr>
              <a:t>Write down 6 different sports in which you have participated in. Then rank them in order (1 highest) according to your personal level of self efficacy.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5CB40C2D-D57E-99CC-F18E-42D16605AEBE}"/>
              </a:ext>
            </a:extLst>
          </p:cNvPr>
          <p:cNvSpPr/>
          <p:nvPr/>
        </p:nvSpPr>
        <p:spPr>
          <a:xfrm>
            <a:off x="500063" y="3286125"/>
            <a:ext cx="2500312" cy="2678113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en-GB" dirty="0">
                <a:solidFill>
                  <a:schemeClr val="tx1">
                    <a:lumMod val="95000"/>
                  </a:schemeClr>
                </a:solidFill>
                <a:latin typeface="+mj-lt"/>
              </a:rPr>
              <a:t>What reasons are there for the 2 at the top and the difference between the 2 at the bottom.</a:t>
            </a:r>
          </a:p>
        </p:txBody>
      </p:sp>
      <p:pic>
        <p:nvPicPr>
          <p:cNvPr id="48133" name="Picture 2" descr="C:\Documents and Settings\School\My Documents\My Pictures\LOCOG PICTURES\1253204_M01.jpg">
            <a:extLst>
              <a:ext uri="{FF2B5EF4-FFF2-40B4-BE49-F238E27FC236}">
                <a16:creationId xmlns:a16="http://schemas.microsoft.com/office/drawing/2014/main" id="{D0A45C1E-CC47-5135-4A84-5660FFC4C54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14688" y="3071813"/>
            <a:ext cx="5546725" cy="311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8">
            <a:extLst>
              <a:ext uri="{FF2B5EF4-FFF2-40B4-BE49-F238E27FC236}">
                <a16:creationId xmlns:a16="http://schemas.microsoft.com/office/drawing/2014/main" id="{E5FA2B5E-80C6-FFCF-0855-3411887413CD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8625" y="282575"/>
            <a:ext cx="24384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GB" altLang="en-US" sz="3600">
                <a:solidFill>
                  <a:srgbClr val="0000FF"/>
                </a:solidFill>
                <a:latin typeface="Arial Narrow" panose="020B0604020202020204" pitchFamily="34" charset="0"/>
              </a:rPr>
              <a:t>Self Efficacy</a:t>
            </a:r>
            <a:endParaRPr lang="en-GB" altLang="en-US" sz="360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ABA22508-3B7B-1481-31DE-0EC52BB5192E}"/>
              </a:ext>
            </a:extLst>
          </p:cNvPr>
          <p:cNvSpPr/>
          <p:nvPr/>
        </p:nvSpPr>
        <p:spPr>
          <a:xfrm>
            <a:off x="428625" y="955675"/>
            <a:ext cx="8143875" cy="830263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GB" b="0" dirty="0">
                <a:latin typeface="+mj-lt"/>
              </a:rPr>
              <a:t>What factors could affect an individual’s level of self efficacy?</a:t>
            </a:r>
            <a:endParaRPr lang="en-US" b="0" dirty="0">
              <a:latin typeface="+mj-lt"/>
            </a:endParaRPr>
          </a:p>
        </p:txBody>
      </p:sp>
      <p:pic>
        <p:nvPicPr>
          <p:cNvPr id="49156" name="Picture 2" descr="C:\Documents and Settings\School\My Documents\My Pictures\LOCOG PICTURES\1253409_M01.jpg">
            <a:extLst>
              <a:ext uri="{FF2B5EF4-FFF2-40B4-BE49-F238E27FC236}">
                <a16:creationId xmlns:a16="http://schemas.microsoft.com/office/drawing/2014/main" id="{AC768F22-8DF0-0E50-1FDD-8B041305314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7063" y="1960563"/>
            <a:ext cx="7945437" cy="4468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8">
            <a:extLst>
              <a:ext uri="{FF2B5EF4-FFF2-40B4-BE49-F238E27FC236}">
                <a16:creationId xmlns:a16="http://schemas.microsoft.com/office/drawing/2014/main" id="{5BB9C53C-B21D-CF20-4135-6A5551D24907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8625" y="282575"/>
            <a:ext cx="5641975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GB" altLang="en-US" sz="3600">
                <a:solidFill>
                  <a:srgbClr val="0000FF"/>
                </a:solidFill>
                <a:latin typeface="Arial Narrow" panose="020B0604020202020204" pitchFamily="34" charset="0"/>
              </a:rPr>
              <a:t>Factors Affecting Self Efficacy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EF75E1D0-6801-F3A2-D651-ED3C35A328AC}"/>
              </a:ext>
            </a:extLst>
          </p:cNvPr>
          <p:cNvSpPr/>
          <p:nvPr/>
        </p:nvSpPr>
        <p:spPr>
          <a:xfrm>
            <a:off x="500063" y="1144588"/>
            <a:ext cx="8143875" cy="1570037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GB" dirty="0">
                <a:latin typeface="+mj-lt"/>
              </a:rPr>
              <a:t>1. </a:t>
            </a:r>
            <a:r>
              <a:rPr lang="en-GB" dirty="0">
                <a:solidFill>
                  <a:srgbClr val="FF0000"/>
                </a:solidFill>
                <a:latin typeface="+mj-lt"/>
              </a:rPr>
              <a:t>Performance accomplishments</a:t>
            </a:r>
            <a:r>
              <a:rPr lang="en-GB" i="1" dirty="0">
                <a:solidFill>
                  <a:srgbClr val="FF0000"/>
                </a:solidFill>
                <a:latin typeface="+mj-lt"/>
              </a:rPr>
              <a:t> </a:t>
            </a:r>
            <a:r>
              <a:rPr lang="en-GB" i="1" dirty="0">
                <a:solidFill>
                  <a:schemeClr val="tx1"/>
                </a:solidFill>
                <a:latin typeface="+mj-lt"/>
              </a:rPr>
              <a:t>– </a:t>
            </a:r>
            <a:r>
              <a:rPr lang="en-GB" dirty="0">
                <a:solidFill>
                  <a:schemeClr val="tx1"/>
                </a:solidFill>
                <a:latin typeface="+mj-lt"/>
              </a:rPr>
              <a:t>These probably have the strongest influence on self confidence.  If success has been experienced in the past, then feelings of self confidence are likely to be high</a:t>
            </a:r>
          </a:p>
        </p:txBody>
      </p:sp>
      <p:pic>
        <p:nvPicPr>
          <p:cNvPr id="50180" name="Picture 7" descr="http://static.guim.co.uk/sys-images/Sport/Pix/pictures/2008/08/16/bolt4.jpg">
            <a:extLst>
              <a:ext uri="{FF2B5EF4-FFF2-40B4-BE49-F238E27FC236}">
                <a16:creationId xmlns:a16="http://schemas.microsoft.com/office/drawing/2014/main" id="{BC0A893E-A50E-37E8-9F85-FFC96F734A0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063" y="2943225"/>
            <a:ext cx="4381500" cy="2628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0181" name="Picture 9" descr="http://images.mirror.co.uk/upl/dailyrecord3/aug2011/2/1/usain-bolt-image-2-138065274.jpg">
            <a:extLst>
              <a:ext uri="{FF2B5EF4-FFF2-40B4-BE49-F238E27FC236}">
                <a16:creationId xmlns:a16="http://schemas.microsoft.com/office/drawing/2014/main" id="{F084FC6E-A474-7F28-5809-95229394850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75113" y="4071938"/>
            <a:ext cx="4664075" cy="2362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8">
            <a:extLst>
              <a:ext uri="{FF2B5EF4-FFF2-40B4-BE49-F238E27FC236}">
                <a16:creationId xmlns:a16="http://schemas.microsoft.com/office/drawing/2014/main" id="{4B53664E-254F-9F1F-66D2-6D10CC56CEF0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8625" y="282575"/>
            <a:ext cx="5641975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GB" altLang="en-US" sz="3600">
                <a:solidFill>
                  <a:srgbClr val="0000FF"/>
                </a:solidFill>
                <a:latin typeface="Arial Narrow" panose="020B0604020202020204" pitchFamily="34" charset="0"/>
              </a:rPr>
              <a:t>Factors Affecting Self Efficacy</a:t>
            </a:r>
          </a:p>
        </p:txBody>
      </p:sp>
      <p:sp>
        <p:nvSpPr>
          <p:cNvPr id="22" name="Text Box 2">
            <a:extLst>
              <a:ext uri="{FF2B5EF4-FFF2-40B4-BE49-F238E27FC236}">
                <a16:creationId xmlns:a16="http://schemas.microsoft.com/office/drawing/2014/main" id="{347B4783-0407-2378-A8FA-04EF15BF8E0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0063" y="1001713"/>
            <a:ext cx="8286750" cy="1570037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GB" dirty="0">
                <a:latin typeface="+mj-lt"/>
              </a:rPr>
              <a:t>2. </a:t>
            </a:r>
            <a:r>
              <a:rPr lang="en-GB" dirty="0">
                <a:solidFill>
                  <a:srgbClr val="FF0000"/>
                </a:solidFill>
                <a:latin typeface="+mj-lt"/>
              </a:rPr>
              <a:t>Vicarious experiences </a:t>
            </a:r>
            <a:r>
              <a:rPr lang="en-GB" dirty="0">
                <a:latin typeface="+mj-lt"/>
              </a:rPr>
              <a:t>– This refers to what we have observed before.  If we watch others perform and be successful, then we are more likely to experience high self efficacy.</a:t>
            </a:r>
          </a:p>
        </p:txBody>
      </p:sp>
      <p:pic>
        <p:nvPicPr>
          <p:cNvPr id="51204" name="Picture 2" descr="http://www.downhighschool.org.uk/images/do/High%20jump.JPG">
            <a:extLst>
              <a:ext uri="{FF2B5EF4-FFF2-40B4-BE49-F238E27FC236}">
                <a16:creationId xmlns:a16="http://schemas.microsoft.com/office/drawing/2014/main" id="{15E3CCB3-BB50-17F6-DDD4-A8B0294536F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" y="2786063"/>
            <a:ext cx="4191000" cy="3143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05" name="Picture 4" descr="http://www.hamptonschool.org.uk/The-School/Sport/Sports-(1)/Athletics/athletics--high-jump.aspx">
            <a:extLst>
              <a:ext uri="{FF2B5EF4-FFF2-40B4-BE49-F238E27FC236}">
                <a16:creationId xmlns:a16="http://schemas.microsoft.com/office/drawing/2014/main" id="{05B1B088-823C-4057-50D6-745C40A5F7C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0563" y="3214688"/>
            <a:ext cx="4148137" cy="318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 autoUpdateAnimBg="0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8">
            <a:extLst>
              <a:ext uri="{FF2B5EF4-FFF2-40B4-BE49-F238E27FC236}">
                <a16:creationId xmlns:a16="http://schemas.microsoft.com/office/drawing/2014/main" id="{D13EC0FF-BE13-31FE-CC6D-97F1947E0D8C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8625" y="282575"/>
            <a:ext cx="5641975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GB" altLang="en-US" sz="3600">
                <a:solidFill>
                  <a:srgbClr val="0000FF"/>
                </a:solidFill>
                <a:latin typeface="Arial Narrow" panose="020B0604020202020204" pitchFamily="34" charset="0"/>
              </a:rPr>
              <a:t>Factors Affecting Self Efficacy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2B202384-748E-BA87-FAF1-A5EA281C9E4B}"/>
              </a:ext>
            </a:extLst>
          </p:cNvPr>
          <p:cNvSpPr/>
          <p:nvPr/>
        </p:nvSpPr>
        <p:spPr>
          <a:xfrm>
            <a:off x="500063" y="1157288"/>
            <a:ext cx="8143875" cy="120015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GB" dirty="0">
                <a:latin typeface="+mj-lt"/>
              </a:rPr>
              <a:t>3. </a:t>
            </a:r>
            <a:r>
              <a:rPr lang="en-GB" dirty="0">
                <a:solidFill>
                  <a:srgbClr val="FF0000"/>
                </a:solidFill>
                <a:latin typeface="+mj-lt"/>
              </a:rPr>
              <a:t>Verbal persuasion </a:t>
            </a:r>
            <a:r>
              <a:rPr lang="en-GB" dirty="0">
                <a:latin typeface="+mj-lt"/>
              </a:rPr>
              <a:t>– If we are encouraged to try a particular activity, our confidence in that situation will increase. This can be from a teacher, coach or peers.</a:t>
            </a:r>
          </a:p>
        </p:txBody>
      </p:sp>
      <p:pic>
        <p:nvPicPr>
          <p:cNvPr id="52228" name="Picture 7" descr="http://images.inmagine.com/168nwm/aspireimages/x255/bxp68008.jpg">
            <a:extLst>
              <a:ext uri="{FF2B5EF4-FFF2-40B4-BE49-F238E27FC236}">
                <a16:creationId xmlns:a16="http://schemas.microsoft.com/office/drawing/2014/main" id="{BC64B014-4AFF-1A87-096A-AEEF169D6CC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063" y="2643188"/>
            <a:ext cx="3286125" cy="3286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2229" name="Picture 9" descr="http://farm3.static.flickr.com/2706/4392801896_774c0f639c.jpg">
            <a:extLst>
              <a:ext uri="{FF2B5EF4-FFF2-40B4-BE49-F238E27FC236}">
                <a16:creationId xmlns:a16="http://schemas.microsoft.com/office/drawing/2014/main" id="{4923BE80-C8B4-CECB-99A4-2CF75B13CEE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7625" y="3119438"/>
            <a:ext cx="4905375" cy="3267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8">
            <a:extLst>
              <a:ext uri="{FF2B5EF4-FFF2-40B4-BE49-F238E27FC236}">
                <a16:creationId xmlns:a16="http://schemas.microsoft.com/office/drawing/2014/main" id="{38C96352-00A8-B6D0-D814-5D067208DD16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8625" y="282575"/>
            <a:ext cx="5641975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GB" altLang="en-US" sz="3600">
                <a:solidFill>
                  <a:srgbClr val="0000FF"/>
                </a:solidFill>
                <a:latin typeface="Arial Narrow" panose="020B0604020202020204" pitchFamily="34" charset="0"/>
              </a:rPr>
              <a:t>Factors Affecting Self Efficacy</a:t>
            </a:r>
          </a:p>
        </p:txBody>
      </p:sp>
      <p:sp>
        <p:nvSpPr>
          <p:cNvPr id="22" name="Text Box 2">
            <a:extLst>
              <a:ext uri="{FF2B5EF4-FFF2-40B4-BE49-F238E27FC236}">
                <a16:creationId xmlns:a16="http://schemas.microsoft.com/office/drawing/2014/main" id="{9ADDC2F6-AE51-EBD1-1663-D90D8D2F3A2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0063" y="1085850"/>
            <a:ext cx="8072437" cy="12001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GB" dirty="0">
                <a:latin typeface="+mj-lt"/>
              </a:rPr>
              <a:t>4. </a:t>
            </a:r>
            <a:r>
              <a:rPr lang="en-GB" dirty="0">
                <a:solidFill>
                  <a:srgbClr val="FF0000"/>
                </a:solidFill>
                <a:latin typeface="+mj-lt"/>
              </a:rPr>
              <a:t>Emotional arousal </a:t>
            </a:r>
            <a:r>
              <a:rPr lang="en-GB" dirty="0">
                <a:latin typeface="+mj-lt"/>
              </a:rPr>
              <a:t>– Our perceptions of how aroused we are can effect our confidence in a particular situation.</a:t>
            </a:r>
          </a:p>
        </p:txBody>
      </p:sp>
      <p:pic>
        <p:nvPicPr>
          <p:cNvPr id="53252" name="Picture 2" descr="http://images.sodahead.com/polls/000137489/polls_leryn_20franco_20paraguay_20javelin_201_3316_739453_answer_2_xlarge.jpeg">
            <a:extLst>
              <a:ext uri="{FF2B5EF4-FFF2-40B4-BE49-F238E27FC236}">
                <a16:creationId xmlns:a16="http://schemas.microsoft.com/office/drawing/2014/main" id="{FCB358ED-CE8A-39B0-142E-4F4E451B670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063" y="2500313"/>
            <a:ext cx="3940175" cy="3357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3253" name="Picture 4" descr="http://newsimg.bbc.co.uk/media/images/44092000/jpg/_44092053_javelin.jpg">
            <a:extLst>
              <a:ext uri="{FF2B5EF4-FFF2-40B4-BE49-F238E27FC236}">
                <a16:creationId xmlns:a16="http://schemas.microsoft.com/office/drawing/2014/main" id="{19CEB682-5BBC-3BB2-2ABB-34C74DEEB85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9575" y="3143250"/>
            <a:ext cx="4457700" cy="3214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 autoUpdateAnimBg="0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8">
            <a:extLst>
              <a:ext uri="{FF2B5EF4-FFF2-40B4-BE49-F238E27FC236}">
                <a16:creationId xmlns:a16="http://schemas.microsoft.com/office/drawing/2014/main" id="{3790E8C9-2FF1-1FBC-1ED0-50DDD864D161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8625" y="282575"/>
            <a:ext cx="1341438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GB" altLang="en-US" sz="3600">
                <a:solidFill>
                  <a:srgbClr val="0000FF"/>
                </a:solidFill>
                <a:latin typeface="Arial Narrow" panose="020B0604020202020204" pitchFamily="34" charset="0"/>
              </a:rPr>
              <a:t>Goals </a:t>
            </a:r>
          </a:p>
        </p:txBody>
      </p:sp>
      <p:sp>
        <p:nvSpPr>
          <p:cNvPr id="54275" name="Rectangle 4">
            <a:extLst>
              <a:ext uri="{FF2B5EF4-FFF2-40B4-BE49-F238E27FC236}">
                <a16:creationId xmlns:a16="http://schemas.microsoft.com/office/drawing/2014/main" id="{149FCC04-D874-C162-5E7B-1FA2205E3949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8625" y="928688"/>
            <a:ext cx="8143875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Clr>
                <a:schemeClr val="tx1"/>
              </a:buClr>
            </a:pPr>
            <a:r>
              <a:rPr kumimoji="1" lang="en-GB" altLang="en-US" b="0" u="sng">
                <a:solidFill>
                  <a:srgbClr val="FF0000"/>
                </a:solidFill>
              </a:rPr>
              <a:t>Outcome goals:</a:t>
            </a:r>
            <a:br>
              <a:rPr kumimoji="1" lang="en-GB" altLang="en-US" b="0">
                <a:solidFill>
                  <a:srgbClr val="FF0000"/>
                </a:solidFill>
              </a:rPr>
            </a:br>
            <a:r>
              <a:rPr kumimoji="1" lang="en-GB" altLang="en-US" b="0"/>
              <a:t>The performance is judged against others and end result. e.g. to win a race/competition.</a:t>
            </a:r>
            <a:endParaRPr lang="en-US" altLang="en-US" sz="2800" b="0">
              <a:solidFill>
                <a:srgbClr val="FF0000"/>
              </a:solidFill>
            </a:endParaRPr>
          </a:p>
        </p:txBody>
      </p:sp>
      <p:pic>
        <p:nvPicPr>
          <p:cNvPr id="54276" name="Picture 2" descr="E:\SUMMER WORK 2008\New JPEGs - Early Hols\Fencing\Img214521207.jpg">
            <a:extLst>
              <a:ext uri="{FF2B5EF4-FFF2-40B4-BE49-F238E27FC236}">
                <a16:creationId xmlns:a16="http://schemas.microsoft.com/office/drawing/2014/main" id="{7F14C5FE-34EB-CE6B-FA4D-24366EAFA40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7325" y="2286000"/>
            <a:ext cx="6329363" cy="4214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8">
            <a:extLst>
              <a:ext uri="{FF2B5EF4-FFF2-40B4-BE49-F238E27FC236}">
                <a16:creationId xmlns:a16="http://schemas.microsoft.com/office/drawing/2014/main" id="{28CD24E0-999B-B442-F50E-50C2EDEB8F3D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8625" y="282575"/>
            <a:ext cx="3908425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GB" altLang="en-US" sz="3600">
                <a:solidFill>
                  <a:srgbClr val="0000FF"/>
                </a:solidFill>
                <a:latin typeface="Arial Narrow" panose="020B0604020202020204" pitchFamily="34" charset="0"/>
              </a:rPr>
              <a:t>What is Personality?</a:t>
            </a:r>
            <a:endParaRPr lang="en-GB" altLang="en-US" sz="3600"/>
          </a:p>
        </p:txBody>
      </p:sp>
      <p:sp>
        <p:nvSpPr>
          <p:cNvPr id="9219" name="Rectangle 4">
            <a:extLst>
              <a:ext uri="{FF2B5EF4-FFF2-40B4-BE49-F238E27FC236}">
                <a16:creationId xmlns:a16="http://schemas.microsoft.com/office/drawing/2014/main" id="{4517FD8E-AE08-00FD-674E-7DC897DA1DE7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8625" y="1001713"/>
            <a:ext cx="8286750" cy="1938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>
                <a:schemeClr val="tx1"/>
              </a:buClr>
            </a:pPr>
            <a:r>
              <a:rPr lang="en-GB" altLang="en-US" b="0"/>
              <a:t>Personality is the sum of the unique characteristics that make a person.</a:t>
            </a:r>
            <a:br>
              <a:rPr lang="en-GB" altLang="en-US" b="0"/>
            </a:br>
            <a:br>
              <a:rPr lang="en-GB" altLang="en-US" b="0"/>
            </a:br>
            <a:r>
              <a:rPr lang="en-GB" altLang="en-US" b="0"/>
              <a:t>Knowledge about personality is important to ensure optimum sporting performance</a:t>
            </a:r>
            <a:r>
              <a:rPr lang="en-GB" altLang="en-US" b="0" i="1"/>
              <a:t>.</a:t>
            </a:r>
          </a:p>
        </p:txBody>
      </p:sp>
      <p:pic>
        <p:nvPicPr>
          <p:cNvPr id="9220" name="Picture 5" descr="C:\Documents and Settings\School\My Documents\My Pictures\LOCOG PICTURES\1252918_M01.jpg">
            <a:extLst>
              <a:ext uri="{FF2B5EF4-FFF2-40B4-BE49-F238E27FC236}">
                <a16:creationId xmlns:a16="http://schemas.microsoft.com/office/drawing/2014/main" id="{109BB12B-ECD3-038D-5542-5637422615E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" y="3071813"/>
            <a:ext cx="6072188" cy="3414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8">
            <a:extLst>
              <a:ext uri="{FF2B5EF4-FFF2-40B4-BE49-F238E27FC236}">
                <a16:creationId xmlns:a16="http://schemas.microsoft.com/office/drawing/2014/main" id="{4656FCE3-0CC8-E32C-617A-7B19A3953FC0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8625" y="211138"/>
            <a:ext cx="1341438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GB" altLang="en-US" sz="3600">
                <a:solidFill>
                  <a:srgbClr val="0000FF"/>
                </a:solidFill>
                <a:latin typeface="Arial Narrow" panose="020B0604020202020204" pitchFamily="34" charset="0"/>
              </a:rPr>
              <a:t>Goals </a:t>
            </a:r>
          </a:p>
        </p:txBody>
      </p:sp>
      <p:sp>
        <p:nvSpPr>
          <p:cNvPr id="55299" name="Rectangle 4">
            <a:extLst>
              <a:ext uri="{FF2B5EF4-FFF2-40B4-BE49-F238E27FC236}">
                <a16:creationId xmlns:a16="http://schemas.microsoft.com/office/drawing/2014/main" id="{B1373FD2-20EB-289F-589F-D8B8560D517A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8625" y="857250"/>
            <a:ext cx="8143875" cy="1570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Clr>
                <a:schemeClr val="tx1"/>
              </a:buClr>
            </a:pPr>
            <a:r>
              <a:rPr kumimoji="1" lang="en-GB" altLang="en-US" b="0" u="sng">
                <a:solidFill>
                  <a:srgbClr val="FF0000"/>
                </a:solidFill>
              </a:rPr>
              <a:t>Performance goals:</a:t>
            </a:r>
            <a:br>
              <a:rPr kumimoji="1" lang="en-GB" altLang="en-US" b="0">
                <a:solidFill>
                  <a:srgbClr val="FF0000"/>
                </a:solidFill>
              </a:rPr>
            </a:br>
            <a:r>
              <a:rPr kumimoji="1" lang="en-GB" altLang="en-US" b="0"/>
              <a:t>Judge performance against his/her own standards. e.g. to beat best time, to have a good start or to maintain an effective breathing action.</a:t>
            </a:r>
          </a:p>
        </p:txBody>
      </p:sp>
      <p:pic>
        <p:nvPicPr>
          <p:cNvPr id="55300" name="Picture 5" descr="C:\Documents and Settings\School\My Documents\My Pictures\LOCOG PICTURES\1245891_M01.jpg">
            <a:extLst>
              <a:ext uri="{FF2B5EF4-FFF2-40B4-BE49-F238E27FC236}">
                <a16:creationId xmlns:a16="http://schemas.microsoft.com/office/drawing/2014/main" id="{379DF350-9B70-9BAC-B4BA-8953CDD3FAB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1563" y="2500313"/>
            <a:ext cx="7072312" cy="397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8">
            <a:extLst>
              <a:ext uri="{FF2B5EF4-FFF2-40B4-BE49-F238E27FC236}">
                <a16:creationId xmlns:a16="http://schemas.microsoft.com/office/drawing/2014/main" id="{076E025B-EAD0-7FD6-4E58-8E2C2851397B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8625" y="211138"/>
            <a:ext cx="1341438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GB" altLang="en-US" sz="3600">
                <a:solidFill>
                  <a:srgbClr val="0000FF"/>
                </a:solidFill>
                <a:latin typeface="Arial Narrow" panose="020B0604020202020204" pitchFamily="34" charset="0"/>
              </a:rPr>
              <a:t>Goals </a:t>
            </a:r>
          </a:p>
        </p:txBody>
      </p:sp>
      <p:sp>
        <p:nvSpPr>
          <p:cNvPr id="56323" name="Rectangle 4">
            <a:extLst>
              <a:ext uri="{FF2B5EF4-FFF2-40B4-BE49-F238E27FC236}">
                <a16:creationId xmlns:a16="http://schemas.microsoft.com/office/drawing/2014/main" id="{55722583-D32D-00E1-0BC3-878F0BEC4C25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8625" y="857250"/>
            <a:ext cx="8143875" cy="1570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Clr>
                <a:schemeClr val="tx1"/>
              </a:buClr>
            </a:pPr>
            <a:r>
              <a:rPr kumimoji="1" lang="en-GB" altLang="en-US" b="0">
                <a:solidFill>
                  <a:srgbClr val="FF0000"/>
                </a:solidFill>
              </a:rPr>
              <a:t>Process goals:</a:t>
            </a:r>
            <a:br>
              <a:rPr kumimoji="1" lang="en-GB" altLang="en-US" b="0">
                <a:solidFill>
                  <a:srgbClr val="FF0000"/>
                </a:solidFill>
              </a:rPr>
            </a:br>
            <a:r>
              <a:rPr kumimoji="1" lang="en-GB" altLang="en-US" b="0"/>
              <a:t>Relates to development of specific technique or tactics. </a:t>
            </a:r>
            <a:r>
              <a:rPr kumimoji="1" lang="en-GB" altLang="en-US" b="0" i="1"/>
              <a:t>e.g. Tighter tumble turn with greater leg drive off the wall in order to improve performance.</a:t>
            </a:r>
          </a:p>
        </p:txBody>
      </p:sp>
      <p:pic>
        <p:nvPicPr>
          <p:cNvPr id="56324" name="Picture 2" descr="E:\SUMMER WORK 2008\New JPEGs - Early Hols\Swimming\_44917988_sullivan_ap416.jpg">
            <a:extLst>
              <a:ext uri="{FF2B5EF4-FFF2-40B4-BE49-F238E27FC236}">
                <a16:creationId xmlns:a16="http://schemas.microsoft.com/office/drawing/2014/main" id="{6D01D762-274D-B998-16CA-8CA7653570C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0250" y="2592388"/>
            <a:ext cx="5318125" cy="3836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>
            <a:extLst>
              <a:ext uri="{FF2B5EF4-FFF2-40B4-BE49-F238E27FC236}">
                <a16:creationId xmlns:a16="http://schemas.microsoft.com/office/drawing/2014/main" id="{060794F6-3A63-3FE3-62E3-DA14BA887F4C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357188" y="285750"/>
            <a:ext cx="3286125" cy="642938"/>
          </a:xfrm>
          <a:prstGeom prst="rect">
            <a:avLst/>
          </a:prstGeo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GB" sz="3200" u="sng" dirty="0">
                <a:solidFill>
                  <a:srgbClr val="0000FF"/>
                </a:solidFill>
                <a:latin typeface="Arial Narrow" pitchFamily="34" charset="0"/>
                <a:ea typeface="+mn-ea"/>
              </a:rPr>
              <a:t>Goal Setting</a:t>
            </a:r>
            <a:endParaRPr lang="en-US" sz="3200" u="sng" dirty="0">
              <a:solidFill>
                <a:srgbClr val="0000FF"/>
              </a:solidFill>
              <a:latin typeface="Arial Narrow" pitchFamily="34" charset="0"/>
              <a:ea typeface="+mn-ea"/>
            </a:endParaRPr>
          </a:p>
        </p:txBody>
      </p:sp>
      <p:sp>
        <p:nvSpPr>
          <p:cNvPr id="34819" name="Text Box 3">
            <a:extLst>
              <a:ext uri="{FF2B5EF4-FFF2-40B4-BE49-F238E27FC236}">
                <a16:creationId xmlns:a16="http://schemas.microsoft.com/office/drawing/2014/main" id="{C1EBFCAD-F679-32FF-8197-42B06CBECF0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8625" y="1143000"/>
            <a:ext cx="4000500" cy="461963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spcBef>
                <a:spcPct val="30000"/>
              </a:spcBef>
              <a:defRPr/>
            </a:pPr>
            <a:r>
              <a:rPr lang="en-GB" b="0" dirty="0">
                <a:latin typeface="Arial" pitchFamily="34" charset="0"/>
              </a:rPr>
              <a:t>Why do athletes set goals?</a:t>
            </a:r>
          </a:p>
        </p:txBody>
      </p:sp>
      <p:sp>
        <p:nvSpPr>
          <p:cNvPr id="57348" name="Text Box 3">
            <a:extLst>
              <a:ext uri="{FF2B5EF4-FFF2-40B4-BE49-F238E27FC236}">
                <a16:creationId xmlns:a16="http://schemas.microsoft.com/office/drawing/2014/main" id="{3A7A3D44-6A85-8DCB-E3A4-32A8CA16A77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8625" y="3786188"/>
            <a:ext cx="8143875" cy="2530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30000"/>
              </a:spcBef>
            </a:pPr>
            <a:r>
              <a:rPr lang="en-GB" altLang="en-US" b="0"/>
              <a:t>Goal setting motivates performers and keeps them working hard. It also directs attention to certain aspects of performance. </a:t>
            </a:r>
          </a:p>
          <a:p>
            <a:pPr eaLnBrk="1" hangingPunct="1">
              <a:spcBef>
                <a:spcPct val="30000"/>
              </a:spcBef>
            </a:pPr>
            <a:endParaRPr lang="en-GB" altLang="en-US" b="0"/>
          </a:p>
          <a:p>
            <a:pPr eaLnBrk="1" hangingPunct="1">
              <a:spcBef>
                <a:spcPct val="30000"/>
              </a:spcBef>
            </a:pPr>
            <a:r>
              <a:rPr lang="en-GB" altLang="en-US" b="0"/>
              <a:t>Reaching your goals means progress is being made in your training.  </a:t>
            </a:r>
          </a:p>
        </p:txBody>
      </p:sp>
      <p:pic>
        <p:nvPicPr>
          <p:cNvPr id="57349" name="Picture 5" descr="C:\Documents and Settings\School\My Documents\My Pictures\PICS\flickr-5112344521-original.jpg">
            <a:extLst>
              <a:ext uri="{FF2B5EF4-FFF2-40B4-BE49-F238E27FC236}">
                <a16:creationId xmlns:a16="http://schemas.microsoft.com/office/drawing/2014/main" id="{2B18AC7A-D6D9-AE67-7B8E-30723608699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571500"/>
            <a:ext cx="4295775" cy="285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8">
            <a:extLst>
              <a:ext uri="{FF2B5EF4-FFF2-40B4-BE49-F238E27FC236}">
                <a16:creationId xmlns:a16="http://schemas.microsoft.com/office/drawing/2014/main" id="{93E7CF46-68FB-98F5-735D-73CA6E22F5E8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8625" y="282575"/>
            <a:ext cx="521335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GB" altLang="en-US" sz="3600">
                <a:solidFill>
                  <a:srgbClr val="0000FF"/>
                </a:solidFill>
                <a:latin typeface="Arial Narrow" panose="020B0604020202020204" pitchFamily="34" charset="0"/>
              </a:rPr>
              <a:t>Goal Setting and motivation</a:t>
            </a:r>
            <a:endParaRPr lang="en-GB" altLang="en-US" sz="360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851959FA-0358-BB4A-9E44-DCF687C7534C}"/>
              </a:ext>
            </a:extLst>
          </p:cNvPr>
          <p:cNvSpPr/>
          <p:nvPr/>
        </p:nvSpPr>
        <p:spPr>
          <a:xfrm>
            <a:off x="428625" y="936625"/>
            <a:ext cx="8143875" cy="2492375"/>
          </a:xfrm>
          <a:prstGeom prst="rect">
            <a:avLst/>
          </a:prstGeom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  <a:defRPr/>
            </a:pPr>
            <a:r>
              <a:rPr lang="en-GB" b="0" dirty="0">
                <a:latin typeface="+mj-lt"/>
              </a:rPr>
              <a:t>If goals are set correctly, then they can have many other effects:</a:t>
            </a:r>
          </a:p>
          <a:p>
            <a:pPr eaLnBrk="0" hangingPunct="0">
              <a:spcBef>
                <a:spcPct val="50000"/>
              </a:spcBef>
              <a:buFont typeface="Arial" pitchFamily="34" charset="0"/>
              <a:buChar char="•"/>
              <a:defRPr/>
            </a:pPr>
            <a:r>
              <a:rPr lang="en-GB" dirty="0">
                <a:solidFill>
                  <a:srgbClr val="FF0000"/>
                </a:solidFill>
                <a:latin typeface="+mj-lt"/>
              </a:rPr>
              <a:t> Provides direction for behaviour</a:t>
            </a:r>
          </a:p>
          <a:p>
            <a:pPr eaLnBrk="0" hangingPunct="0">
              <a:spcBef>
                <a:spcPct val="50000"/>
              </a:spcBef>
              <a:buFont typeface="Arial" pitchFamily="34" charset="0"/>
              <a:buChar char="•"/>
              <a:defRPr/>
            </a:pPr>
            <a:r>
              <a:rPr lang="en-GB" dirty="0">
                <a:solidFill>
                  <a:srgbClr val="FF0000"/>
                </a:solidFill>
                <a:latin typeface="+mj-lt"/>
              </a:rPr>
              <a:t> Increased motivation levels</a:t>
            </a:r>
          </a:p>
          <a:p>
            <a:pPr eaLnBrk="0" hangingPunct="0">
              <a:spcBef>
                <a:spcPct val="50000"/>
              </a:spcBef>
              <a:buFont typeface="Arial" pitchFamily="34" charset="0"/>
              <a:buChar char="•"/>
              <a:defRPr/>
            </a:pPr>
            <a:r>
              <a:rPr lang="en-GB" dirty="0">
                <a:solidFill>
                  <a:srgbClr val="FF0000"/>
                </a:solidFill>
                <a:latin typeface="+mj-lt"/>
              </a:rPr>
              <a:t> Increased focus</a:t>
            </a:r>
            <a:endParaRPr lang="en-US" dirty="0">
              <a:solidFill>
                <a:srgbClr val="FF0000"/>
              </a:solidFill>
              <a:latin typeface="+mj-lt"/>
            </a:endParaRPr>
          </a:p>
        </p:txBody>
      </p:sp>
      <p:pic>
        <p:nvPicPr>
          <p:cNvPr id="58372" name="Picture 2" descr="E:\SUMMER WORK 2008\New JPEGs - Early Hols\Gymnastics\GD8297990@Kai-Wen-Tan-of-the-U-6778.jpg">
            <a:extLst>
              <a:ext uri="{FF2B5EF4-FFF2-40B4-BE49-F238E27FC236}">
                <a16:creationId xmlns:a16="http://schemas.microsoft.com/office/drawing/2014/main" id="{528A95BC-7AF2-142A-5E1E-FB4AC425D67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7375" y="3479800"/>
            <a:ext cx="5643563" cy="307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1">
            <a:extLst>
              <a:ext uri="{FF2B5EF4-FFF2-40B4-BE49-F238E27FC236}">
                <a16:creationId xmlns:a16="http://schemas.microsoft.com/office/drawing/2014/main" id="{295C50E1-46E7-4D01-F962-B149020A8DFE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7188" y="1541463"/>
            <a:ext cx="8215312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GB" altLang="en-US"/>
              <a:t>Task B:</a:t>
            </a:r>
          </a:p>
        </p:txBody>
      </p:sp>
      <p:sp>
        <p:nvSpPr>
          <p:cNvPr id="59395" name="Rectangle 8">
            <a:extLst>
              <a:ext uri="{FF2B5EF4-FFF2-40B4-BE49-F238E27FC236}">
                <a16:creationId xmlns:a16="http://schemas.microsoft.com/office/drawing/2014/main" id="{BF2A7F80-641B-E809-F6FF-6C59D57A6F6E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7038" y="282575"/>
            <a:ext cx="5357812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GB" altLang="en-US" sz="3600">
                <a:solidFill>
                  <a:srgbClr val="0000FF"/>
                </a:solidFill>
                <a:latin typeface="Arial Narrow" panose="020B0604020202020204" pitchFamily="34" charset="0"/>
              </a:rPr>
              <a:t>Section  B: Assignment Task</a:t>
            </a:r>
          </a:p>
        </p:txBody>
      </p:sp>
      <p:pic>
        <p:nvPicPr>
          <p:cNvPr id="59396" name="Picture 5" descr="F:\BTEC\booklet logo.png">
            <a:extLst>
              <a:ext uri="{FF2B5EF4-FFF2-40B4-BE49-F238E27FC236}">
                <a16:creationId xmlns:a16="http://schemas.microsoft.com/office/drawing/2014/main" id="{88FFA130-DFD4-78F0-E4F0-770D4EC4B49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86625" y="214313"/>
            <a:ext cx="1616075" cy="1687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498E4B26-2A6E-1417-D4AB-C15A54F12407}"/>
              </a:ext>
            </a:extLst>
          </p:cNvPr>
          <p:cNvSpPr txBox="1"/>
          <p:nvPr/>
        </p:nvSpPr>
        <p:spPr>
          <a:xfrm>
            <a:off x="2286000" y="3714750"/>
            <a:ext cx="4500563" cy="76993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GB" sz="2200" dirty="0">
                <a:solidFill>
                  <a:schemeClr val="accent3"/>
                </a:solidFill>
                <a:latin typeface="Arial" charset="0"/>
                <a:cs typeface="Arial" charset="0"/>
              </a:rPr>
              <a:t>Check your Assignment Booklet</a:t>
            </a:r>
          </a:p>
          <a:p>
            <a:pPr algn="ctr">
              <a:defRPr/>
            </a:pPr>
            <a:r>
              <a:rPr lang="en-GB" sz="2200" dirty="0">
                <a:solidFill>
                  <a:schemeClr val="accent3"/>
                </a:solidFill>
                <a:latin typeface="Arial" charset="0"/>
                <a:cs typeface="Arial" charset="0"/>
              </a:rPr>
              <a:t>for the Assessment Criteria</a:t>
            </a:r>
          </a:p>
        </p:txBody>
      </p:sp>
      <p:sp>
        <p:nvSpPr>
          <p:cNvPr id="59398" name="Rectangle 5">
            <a:extLst>
              <a:ext uri="{FF2B5EF4-FFF2-40B4-BE49-F238E27FC236}">
                <a16:creationId xmlns:a16="http://schemas.microsoft.com/office/drawing/2014/main" id="{36BB2563-7526-91A1-BF0B-76B852B15AB2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8625" y="2071688"/>
            <a:ext cx="8286750" cy="1938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GB" altLang="en-US" b="0"/>
              <a:t>Design and create a leaflet or handbook </a:t>
            </a:r>
            <a:r>
              <a:rPr lang="en-US" altLang="en-US" b="0"/>
              <a:t>with information and details on some materials to help improve your motivation, self-confidence and self-efficacy. </a:t>
            </a:r>
            <a:r>
              <a:rPr lang="en-US" altLang="en-US"/>
              <a:t>	</a:t>
            </a:r>
          </a:p>
          <a:p>
            <a:pPr eaLnBrk="1" hangingPunct="1"/>
            <a:r>
              <a:rPr lang="en-US" altLang="en-US"/>
              <a:t>	</a:t>
            </a:r>
          </a:p>
          <a:p>
            <a:pPr eaLnBrk="1" hangingPunct="1"/>
            <a:endParaRPr lang="en-US" altLang="en-US" b="0"/>
          </a:p>
        </p:txBody>
      </p:sp>
    </p:spTree>
    <p:custDataLst>
      <p:tags r:id="rId1"/>
    </p:custData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3">
            <a:extLst>
              <a:ext uri="{FF2B5EF4-FFF2-40B4-BE49-F238E27FC236}">
                <a16:creationId xmlns:a16="http://schemas.microsoft.com/office/drawing/2014/main" id="{840E8BA1-FEF0-E6FA-1D81-8C0B0DA6BDF3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2938" y="428625"/>
            <a:ext cx="7715250" cy="1754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en-GB" altLang="en-US" sz="3600" u="sng">
                <a:solidFill>
                  <a:srgbClr val="0000FF"/>
                </a:solidFill>
                <a:latin typeface="Arial Narrow" panose="020B0604020202020204" pitchFamily="34" charset="0"/>
              </a:rPr>
              <a:t>Section C: </a:t>
            </a:r>
          </a:p>
          <a:p>
            <a:pPr algn="ctr" eaLnBrk="1" hangingPunct="1"/>
            <a:r>
              <a:rPr lang="en-US" altLang="en-US" sz="3600">
                <a:solidFill>
                  <a:srgbClr val="0000FF"/>
                </a:solidFill>
                <a:latin typeface="Arial Narrow" panose="020B0604020202020204" pitchFamily="34" charset="0"/>
              </a:rPr>
              <a:t>Know about arousal and anxiety, and the effects they have on sports performance </a:t>
            </a:r>
          </a:p>
        </p:txBody>
      </p:sp>
      <p:pic>
        <p:nvPicPr>
          <p:cNvPr id="60419" name="Picture 4" descr="C:\Documents and Settings\School\My Documents\old e drive stuff\WEB DOWNLOADS TO TWEEK\PICTURES 2011\deshow.net\2010-world-cup-869-52.jpg">
            <a:extLst>
              <a:ext uri="{FF2B5EF4-FFF2-40B4-BE49-F238E27FC236}">
                <a16:creationId xmlns:a16="http://schemas.microsoft.com/office/drawing/2014/main" id="{17CD3E49-FA25-3499-BDF6-BE4E646D6DF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5875" y="2276475"/>
            <a:ext cx="6643688" cy="415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8">
            <a:extLst>
              <a:ext uri="{FF2B5EF4-FFF2-40B4-BE49-F238E27FC236}">
                <a16:creationId xmlns:a16="http://schemas.microsoft.com/office/drawing/2014/main" id="{2B2116ED-60DC-96AF-8CCA-BCD592016DA8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8625" y="211138"/>
            <a:ext cx="1550988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GB" altLang="en-US" sz="3600">
                <a:solidFill>
                  <a:srgbClr val="0000FF"/>
                </a:solidFill>
                <a:latin typeface="Arial Narrow" panose="020B0604020202020204" pitchFamily="34" charset="0"/>
              </a:rPr>
              <a:t>Anxiety</a:t>
            </a:r>
            <a:endParaRPr lang="en-GB" altLang="en-US" sz="360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88DBDFB2-FE61-243D-1E26-1974B26F465C}"/>
              </a:ext>
            </a:extLst>
          </p:cNvPr>
          <p:cNvSpPr/>
          <p:nvPr/>
        </p:nvSpPr>
        <p:spPr>
          <a:xfrm>
            <a:off x="428625" y="884238"/>
            <a:ext cx="8143875" cy="1570037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kumimoji="1" lang="en-GB" b="0" dirty="0">
                <a:latin typeface="+mj-lt"/>
                <a:cs typeface="Arial" charset="0"/>
              </a:rPr>
              <a:t>Definition for anxiety:</a:t>
            </a:r>
          </a:p>
          <a:p>
            <a:pPr>
              <a:defRPr/>
            </a:pPr>
            <a:br>
              <a:rPr kumimoji="1" lang="en-GB" b="0" dirty="0">
                <a:latin typeface="+mj-lt"/>
                <a:cs typeface="Arial" charset="0"/>
              </a:rPr>
            </a:br>
            <a:r>
              <a:rPr kumimoji="1" lang="en-GB" dirty="0">
                <a:latin typeface="+mj-lt"/>
                <a:cs typeface="Arial" charset="0"/>
              </a:rPr>
              <a:t>“</a:t>
            </a:r>
            <a:r>
              <a:rPr lang="en-US" dirty="0"/>
              <a:t>the level of worry or nervousness an individual experiences</a:t>
            </a:r>
            <a:r>
              <a:rPr kumimoji="1" lang="en-GB" dirty="0">
                <a:latin typeface="+mj-lt"/>
                <a:cs typeface="Arial" charset="0"/>
              </a:rPr>
              <a:t>”</a:t>
            </a:r>
            <a:endParaRPr kumimoji="1" lang="en-US" dirty="0">
              <a:latin typeface="+mj-lt"/>
              <a:cs typeface="Arial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C1BCEA88-EC62-C032-EF8E-3792881AC6CE}"/>
              </a:ext>
            </a:extLst>
          </p:cNvPr>
          <p:cNvSpPr/>
          <p:nvPr/>
        </p:nvSpPr>
        <p:spPr>
          <a:xfrm>
            <a:off x="571500" y="3357563"/>
            <a:ext cx="2786063" cy="1938337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eaLnBrk="0" hangingPunct="0">
              <a:defRPr/>
            </a:pPr>
            <a:r>
              <a:rPr lang="en-GB" b="0" dirty="0">
                <a:latin typeface="+mj-lt"/>
              </a:rPr>
              <a:t>Stress can have a negative or positive effect on individuals. Everybody differs!! </a:t>
            </a:r>
          </a:p>
        </p:txBody>
      </p:sp>
      <p:pic>
        <p:nvPicPr>
          <p:cNvPr id="61445" name="Picture 6" descr="C:\Documents and Settings\School\My Documents\old e drive stuff\WEB DOWNLOADS TO TWEEK\PICTURES 2011\deshow.net\winter-skiing-367-26.jpg">
            <a:extLst>
              <a:ext uri="{FF2B5EF4-FFF2-40B4-BE49-F238E27FC236}">
                <a16:creationId xmlns:a16="http://schemas.microsoft.com/office/drawing/2014/main" id="{B6E4129F-2699-A426-16AA-3B94933393D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1875" y="2500313"/>
            <a:ext cx="5143500" cy="3857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8">
            <a:extLst>
              <a:ext uri="{FF2B5EF4-FFF2-40B4-BE49-F238E27FC236}">
                <a16:creationId xmlns:a16="http://schemas.microsoft.com/office/drawing/2014/main" id="{3F2923A2-2072-CB83-1505-38E3C18A6794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8625" y="211138"/>
            <a:ext cx="1550988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GB" altLang="en-US" sz="3600">
                <a:solidFill>
                  <a:srgbClr val="0000FF"/>
                </a:solidFill>
                <a:latin typeface="Arial Narrow" panose="020B0604020202020204" pitchFamily="34" charset="0"/>
              </a:rPr>
              <a:t>Anxiety</a:t>
            </a:r>
            <a:endParaRPr lang="en-GB" altLang="en-US" sz="3600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6E09ABFA-F837-31C4-AB11-50F191143703}"/>
              </a:ext>
            </a:extLst>
          </p:cNvPr>
          <p:cNvSpPr/>
          <p:nvPr/>
        </p:nvSpPr>
        <p:spPr>
          <a:xfrm>
            <a:off x="428625" y="928688"/>
            <a:ext cx="4084638" cy="46196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en-GB" b="0" u="sng" dirty="0">
                <a:latin typeface="+mj-lt"/>
              </a:rPr>
              <a:t>There are 2 types of anxiety: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0FC33EF1-2F12-5525-BA62-71069975EC20}"/>
              </a:ext>
            </a:extLst>
          </p:cNvPr>
          <p:cNvSpPr/>
          <p:nvPr/>
        </p:nvSpPr>
        <p:spPr>
          <a:xfrm>
            <a:off x="500063" y="2286000"/>
            <a:ext cx="3357562" cy="4154488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eaLnBrk="0" hangingPunct="0">
              <a:defRPr/>
            </a:pPr>
            <a:r>
              <a:rPr lang="en-GB" u="sng" dirty="0">
                <a:latin typeface="+mj-lt"/>
              </a:rPr>
              <a:t>Cognitive (Mental Effects):</a:t>
            </a:r>
            <a:r>
              <a:rPr lang="en-GB" dirty="0">
                <a:latin typeface="+mj-lt"/>
              </a:rPr>
              <a:t> </a:t>
            </a:r>
          </a:p>
          <a:p>
            <a:pPr eaLnBrk="0" hangingPunct="0">
              <a:defRPr/>
            </a:pPr>
            <a:endParaRPr lang="en-GB" dirty="0">
              <a:latin typeface="+mj-lt"/>
            </a:endParaRPr>
          </a:p>
          <a:p>
            <a:pPr eaLnBrk="0" hangingPunct="0">
              <a:defRPr/>
            </a:pPr>
            <a:br>
              <a:rPr lang="en-GB" dirty="0">
                <a:latin typeface="+mj-lt"/>
              </a:rPr>
            </a:br>
            <a:endParaRPr lang="en-GB" dirty="0">
              <a:latin typeface="+mj-lt"/>
            </a:endParaRPr>
          </a:p>
          <a:p>
            <a:pPr eaLnBrk="0" hangingPunct="0">
              <a:defRPr/>
            </a:pPr>
            <a:endParaRPr lang="en-GB" u="sng" dirty="0">
              <a:latin typeface="+mj-lt"/>
            </a:endParaRPr>
          </a:p>
          <a:p>
            <a:pPr eaLnBrk="0" hangingPunct="0">
              <a:defRPr/>
            </a:pPr>
            <a:endParaRPr lang="en-GB" u="sng" dirty="0">
              <a:latin typeface="+mj-lt"/>
            </a:endParaRPr>
          </a:p>
          <a:p>
            <a:pPr eaLnBrk="0" hangingPunct="0">
              <a:defRPr/>
            </a:pPr>
            <a:endParaRPr lang="en-GB" u="sng" dirty="0">
              <a:latin typeface="+mj-lt"/>
            </a:endParaRPr>
          </a:p>
          <a:p>
            <a:pPr eaLnBrk="0" hangingPunct="0">
              <a:defRPr/>
            </a:pPr>
            <a:endParaRPr lang="en-GB" u="sng" dirty="0">
              <a:latin typeface="+mj-lt"/>
            </a:endParaRPr>
          </a:p>
          <a:p>
            <a:pPr eaLnBrk="0" hangingPunct="0">
              <a:defRPr/>
            </a:pPr>
            <a:endParaRPr lang="en-GB" u="sng" dirty="0">
              <a:latin typeface="+mj-lt"/>
            </a:endParaRPr>
          </a:p>
          <a:p>
            <a:pPr eaLnBrk="0" hangingPunct="0">
              <a:defRPr/>
            </a:pPr>
            <a:endParaRPr lang="en-GB" u="sng" dirty="0">
              <a:latin typeface="+mj-lt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333C5FA0-E35E-214A-3420-D99D88CD754A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1500" y="3286125"/>
            <a:ext cx="3143250" cy="3046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GB" altLang="en-US"/>
              <a:t>Thoughts of worry and concern over perceived lack of ability to complete task. Usually prior to event (Nervousness + apprehension)</a:t>
            </a:r>
          </a:p>
        </p:txBody>
      </p:sp>
      <p:pic>
        <p:nvPicPr>
          <p:cNvPr id="62470" name="Picture 7" descr="C:\Documents and Settings\School\My Documents\My Pictures\LOCOG PICTURES\_GOV0407.jpg">
            <a:extLst>
              <a:ext uri="{FF2B5EF4-FFF2-40B4-BE49-F238E27FC236}">
                <a16:creationId xmlns:a16="http://schemas.microsoft.com/office/drawing/2014/main" id="{A7AEEEF1-B351-538F-6FEC-104B2AD72F8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71938" y="3143250"/>
            <a:ext cx="4770437" cy="3259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2471" name="Picture 8" descr="C:\Documents and Settings\School\My Documents\My Pictures\LOCOG PICTURES\_GOV0194.jpg">
            <a:extLst>
              <a:ext uri="{FF2B5EF4-FFF2-40B4-BE49-F238E27FC236}">
                <a16:creationId xmlns:a16="http://schemas.microsoft.com/office/drawing/2014/main" id="{86A0BCD7-A115-DFA2-DE4C-2D649BC4E4A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3438" y="428625"/>
            <a:ext cx="4149725" cy="2681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7" grpId="0"/>
    </p:bld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8">
            <a:extLst>
              <a:ext uri="{FF2B5EF4-FFF2-40B4-BE49-F238E27FC236}">
                <a16:creationId xmlns:a16="http://schemas.microsoft.com/office/drawing/2014/main" id="{A11A18D8-7755-A919-2F85-F413FFEFDB06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8625" y="211138"/>
            <a:ext cx="1550988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GB" altLang="en-US" sz="3600">
                <a:solidFill>
                  <a:srgbClr val="0000FF"/>
                </a:solidFill>
                <a:latin typeface="Arial Narrow" panose="020B0604020202020204" pitchFamily="34" charset="0"/>
              </a:rPr>
              <a:t>Anxiety</a:t>
            </a:r>
            <a:endParaRPr lang="en-GB" altLang="en-US" sz="3600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E178F87A-C111-6E17-034D-1DEE14FE8A71}"/>
              </a:ext>
            </a:extLst>
          </p:cNvPr>
          <p:cNvSpPr/>
          <p:nvPr/>
        </p:nvSpPr>
        <p:spPr>
          <a:xfrm>
            <a:off x="500063" y="928688"/>
            <a:ext cx="8215312" cy="1570037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eaLnBrk="0" hangingPunct="0">
              <a:defRPr/>
            </a:pPr>
            <a:r>
              <a:rPr lang="en-GB" u="sng" dirty="0">
                <a:latin typeface="+mj-lt"/>
              </a:rPr>
              <a:t>Somatic (Physical Effects):</a:t>
            </a:r>
          </a:p>
          <a:p>
            <a:pPr eaLnBrk="0" hangingPunct="0">
              <a:defRPr/>
            </a:pPr>
            <a:r>
              <a:rPr lang="en-GB" dirty="0">
                <a:latin typeface="+mj-lt"/>
              </a:rPr>
              <a:t>Physiological responses. Increase heart rate, sweating, blood pressure rises, muscle tension. These symptoms usually reduce once the event has started. </a:t>
            </a:r>
          </a:p>
        </p:txBody>
      </p:sp>
      <p:pic>
        <p:nvPicPr>
          <p:cNvPr id="63492" name="Picture 6" descr="C:\Documents and Settings\School\My Documents\My Pictures\LOCOG PICTURES\1252424_M01.jpg">
            <a:extLst>
              <a:ext uri="{FF2B5EF4-FFF2-40B4-BE49-F238E27FC236}">
                <a16:creationId xmlns:a16="http://schemas.microsoft.com/office/drawing/2014/main" id="{84C7C060-36DE-FCA1-9BFC-CB10797BD43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063" y="2643188"/>
            <a:ext cx="6858000" cy="3857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</p:bld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4514" name="Group 15">
            <a:extLst>
              <a:ext uri="{FF2B5EF4-FFF2-40B4-BE49-F238E27FC236}">
                <a16:creationId xmlns:a16="http://schemas.microsoft.com/office/drawing/2014/main" id="{0466767F-ED9F-36E2-C5A5-A5818A9B87DB}"/>
              </a:ext>
            </a:extLst>
          </p:cNvPr>
          <p:cNvGrpSpPr>
            <a:grpSpLocks/>
          </p:cNvGrpSpPr>
          <p:nvPr/>
        </p:nvGrpSpPr>
        <p:grpSpPr bwMode="auto">
          <a:xfrm>
            <a:off x="214313" y="1590675"/>
            <a:ext cx="8721725" cy="4543425"/>
            <a:chOff x="214282" y="1590206"/>
            <a:chExt cx="8721381" cy="4543505"/>
          </a:xfrm>
        </p:grpSpPr>
        <p:cxnSp>
          <p:nvCxnSpPr>
            <p:cNvPr id="4" name="Straight Connector 3">
              <a:extLst>
                <a:ext uri="{FF2B5EF4-FFF2-40B4-BE49-F238E27FC236}">
                  <a16:creationId xmlns:a16="http://schemas.microsoft.com/office/drawing/2014/main" id="{E286B678-DC46-2CAF-3BE5-9DA4D7440ADE}"/>
                </a:ext>
              </a:extLst>
            </p:cNvPr>
            <p:cNvCxnSpPr/>
            <p:nvPr/>
          </p:nvCxnSpPr>
          <p:spPr bwMode="auto">
            <a:xfrm rot="5400000">
              <a:off x="-1031179" y="3626211"/>
              <a:ext cx="4073597" cy="1587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5" name="Straight Connector 4">
              <a:extLst>
                <a:ext uri="{FF2B5EF4-FFF2-40B4-BE49-F238E27FC236}">
                  <a16:creationId xmlns:a16="http://schemas.microsoft.com/office/drawing/2014/main" id="{A246515B-1830-182E-F1B0-E90FD9D1B7DE}"/>
                </a:ext>
              </a:extLst>
            </p:cNvPr>
            <p:cNvCxnSpPr/>
            <p:nvPr/>
          </p:nvCxnSpPr>
          <p:spPr bwMode="auto">
            <a:xfrm rot="10800000">
              <a:off x="1006413" y="5662216"/>
              <a:ext cx="6857730" cy="1587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64522" name="TextBox 6">
              <a:extLst>
                <a:ext uri="{FF2B5EF4-FFF2-40B4-BE49-F238E27FC236}">
                  <a16:creationId xmlns:a16="http://schemas.microsoft.com/office/drawing/2014/main" id="{16F56D0A-FA51-2640-3E65-95019D055FB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934633" y="5733601"/>
              <a:ext cx="8001030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r>
                <a:rPr lang="en-GB" altLang="en-US" sz="2000"/>
                <a:t>1 week before      1 day       1 hour            Start	    	After</a:t>
              </a:r>
            </a:p>
          </p:txBody>
        </p:sp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773B0AEF-F392-399C-BD31-01E5FF128226}"/>
                </a:ext>
              </a:extLst>
            </p:cNvPr>
            <p:cNvCxnSpPr/>
            <p:nvPr/>
          </p:nvCxnSpPr>
          <p:spPr bwMode="auto">
            <a:xfrm rot="5400000">
              <a:off x="4469312" y="3911966"/>
              <a:ext cx="3359209" cy="1587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bg1">
                  <a:lumMod val="50000"/>
                </a:schemeClr>
              </a:solidFill>
              <a:prstDash val="sysDot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64524" name="TextBox 12">
              <a:extLst>
                <a:ext uri="{FF2B5EF4-FFF2-40B4-BE49-F238E27FC236}">
                  <a16:creationId xmlns:a16="http://schemas.microsoft.com/office/drawing/2014/main" id="{9AD1ABBF-16A4-3534-76E2-8D57C33E6F4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14282" y="1714488"/>
              <a:ext cx="714375" cy="39703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r>
                <a:rPr lang="en-GB" altLang="en-US" sz="1800"/>
                <a:t>High</a:t>
              </a:r>
            </a:p>
            <a:p>
              <a:endParaRPr lang="en-GB" altLang="en-US" sz="1800"/>
            </a:p>
            <a:p>
              <a:endParaRPr lang="en-GB" altLang="en-US" sz="1800"/>
            </a:p>
            <a:p>
              <a:endParaRPr lang="en-GB" altLang="en-US" sz="1800"/>
            </a:p>
            <a:p>
              <a:endParaRPr lang="en-GB" altLang="en-US" sz="1800"/>
            </a:p>
            <a:p>
              <a:endParaRPr lang="en-GB" altLang="en-US" sz="1800"/>
            </a:p>
            <a:p>
              <a:endParaRPr lang="en-GB" altLang="en-US" sz="1800"/>
            </a:p>
            <a:p>
              <a:endParaRPr lang="en-GB" altLang="en-US" sz="1800"/>
            </a:p>
            <a:p>
              <a:endParaRPr lang="en-GB" altLang="en-US" sz="1800"/>
            </a:p>
            <a:p>
              <a:endParaRPr lang="en-GB" altLang="en-US" sz="1800"/>
            </a:p>
            <a:p>
              <a:endParaRPr lang="en-GB" altLang="en-US" sz="1800"/>
            </a:p>
            <a:p>
              <a:endParaRPr lang="en-GB" altLang="en-US" sz="1800"/>
            </a:p>
            <a:p>
              <a:endParaRPr lang="en-GB" altLang="en-US" sz="1800"/>
            </a:p>
            <a:p>
              <a:r>
                <a:rPr lang="en-GB" altLang="en-US" sz="1800"/>
                <a:t>Low</a:t>
              </a:r>
            </a:p>
          </p:txBody>
        </p:sp>
        <p:sp>
          <p:nvSpPr>
            <p:cNvPr id="64525" name="Rectangle 7">
              <a:extLst>
                <a:ext uri="{FF2B5EF4-FFF2-40B4-BE49-F238E27FC236}">
                  <a16:creationId xmlns:a16="http://schemas.microsoft.com/office/drawing/2014/main" id="{2F4F3B6C-272D-8922-5B22-325D44D0F2CC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-5400000">
              <a:off x="-459372" y="3422454"/>
              <a:ext cx="2106667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r>
                <a:rPr lang="en-GB" altLang="en-US" sz="2000"/>
                <a:t>Level of anxiety</a:t>
              </a:r>
            </a:p>
          </p:txBody>
        </p:sp>
      </p:grpSp>
      <p:sp>
        <p:nvSpPr>
          <p:cNvPr id="64515" name="Rectangle 8">
            <a:extLst>
              <a:ext uri="{FF2B5EF4-FFF2-40B4-BE49-F238E27FC236}">
                <a16:creationId xmlns:a16="http://schemas.microsoft.com/office/drawing/2014/main" id="{2F77B96A-605E-B88A-BA36-0E10D74B841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5750" y="211138"/>
            <a:ext cx="8661400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GB" altLang="en-US" sz="3600">
                <a:solidFill>
                  <a:srgbClr val="0000FF"/>
                </a:solidFill>
                <a:latin typeface="Arial Narrow" panose="020B0604020202020204" pitchFamily="34" charset="0"/>
              </a:rPr>
              <a:t>Varying levels of somatic and cognitive anxiety</a:t>
            </a:r>
          </a:p>
        </p:txBody>
      </p:sp>
      <p:sp>
        <p:nvSpPr>
          <p:cNvPr id="64516" name="Freeform 16">
            <a:extLst>
              <a:ext uri="{FF2B5EF4-FFF2-40B4-BE49-F238E27FC236}">
                <a16:creationId xmlns:a16="http://schemas.microsoft.com/office/drawing/2014/main" id="{D3BBD4E6-D609-7565-B795-E5563CD2B64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22425" y="2316163"/>
            <a:ext cx="5957888" cy="1179512"/>
          </a:xfrm>
          <a:custGeom>
            <a:avLst/>
            <a:gdLst>
              <a:gd name="T0" fmla="*/ 0 w 5958348"/>
              <a:gd name="T1" fmla="*/ 720255 h 1179871"/>
              <a:gd name="T2" fmla="*/ 2991371 w 5958348"/>
              <a:gd name="T3" fmla="*/ 734955 h 1179871"/>
              <a:gd name="T4" fmla="*/ 4523883 w 5958348"/>
              <a:gd name="T5" fmla="*/ 73500 h 1179871"/>
              <a:gd name="T6" fmla="*/ 5953288 w 5958348"/>
              <a:gd name="T7" fmla="*/ 1175928 h 1179871"/>
              <a:gd name="T8" fmla="*/ 0 60000 65536"/>
              <a:gd name="T9" fmla="*/ 0 60000 65536"/>
              <a:gd name="T10" fmla="*/ 0 60000 65536"/>
              <a:gd name="T11" fmla="*/ 0 60000 65536"/>
              <a:gd name="T12" fmla="*/ 0 w 5958348"/>
              <a:gd name="T13" fmla="*/ 0 h 1179871"/>
              <a:gd name="T14" fmla="*/ 5958348 w 5958348"/>
              <a:gd name="T15" fmla="*/ 1179871 h 1179871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5958348" h="1179871">
                <a:moveTo>
                  <a:pt x="0" y="722671"/>
                </a:moveTo>
                <a:cubicBezTo>
                  <a:pt x="1119648" y="784122"/>
                  <a:pt x="2239296" y="845574"/>
                  <a:pt x="2993922" y="737419"/>
                </a:cubicBezTo>
                <a:cubicBezTo>
                  <a:pt x="3748548" y="629264"/>
                  <a:pt x="4033683" y="0"/>
                  <a:pt x="4527754" y="73742"/>
                </a:cubicBezTo>
                <a:cubicBezTo>
                  <a:pt x="5021825" y="147484"/>
                  <a:pt x="5490086" y="663677"/>
                  <a:pt x="5958348" y="1179871"/>
                </a:cubicBezTo>
              </a:path>
            </a:pathLst>
          </a:custGeom>
          <a:noFill/>
          <a:ln w="38100" algn="ctr">
            <a:solidFill>
              <a:srgbClr val="7030A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64517" name="Freeform 17">
            <a:extLst>
              <a:ext uri="{FF2B5EF4-FFF2-40B4-BE49-F238E27FC236}">
                <a16:creationId xmlns:a16="http://schemas.microsoft.com/office/drawing/2014/main" id="{1581974E-311D-2953-F873-E0042B46CA8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08138" y="2743200"/>
            <a:ext cx="6016625" cy="2833688"/>
          </a:xfrm>
          <a:custGeom>
            <a:avLst/>
            <a:gdLst>
              <a:gd name="T0" fmla="*/ 0 w 6017342"/>
              <a:gd name="T1" fmla="*/ 2753021 h 2834148"/>
              <a:gd name="T2" fmla="*/ 2386115 w 6017342"/>
              <a:gd name="T3" fmla="*/ 2679411 h 2834148"/>
              <a:gd name="T4" fmla="*/ 3417150 w 6017342"/>
              <a:gd name="T5" fmla="*/ 1854980 h 2834148"/>
              <a:gd name="T6" fmla="*/ 4536561 w 6017342"/>
              <a:gd name="T7" fmla="*/ 117778 h 2834148"/>
              <a:gd name="T8" fmla="*/ 6009466 w 6017342"/>
              <a:gd name="T9" fmla="*/ 1148324 h 2834148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6017342"/>
              <a:gd name="T16" fmla="*/ 0 h 2834148"/>
              <a:gd name="T17" fmla="*/ 6017342 w 6017342"/>
              <a:gd name="T18" fmla="*/ 2834148 h 2834148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6017342" h="2834148">
                <a:moveTo>
                  <a:pt x="0" y="2757948"/>
                </a:moveTo>
                <a:cubicBezTo>
                  <a:pt x="909484" y="2796048"/>
                  <a:pt x="1818968" y="2834148"/>
                  <a:pt x="2389239" y="2684206"/>
                </a:cubicBezTo>
                <a:cubicBezTo>
                  <a:pt x="2959510" y="2534264"/>
                  <a:pt x="3062749" y="2286000"/>
                  <a:pt x="3421626" y="1858297"/>
                </a:cubicBezTo>
                <a:cubicBezTo>
                  <a:pt x="3780503" y="1430594"/>
                  <a:pt x="4109884" y="235974"/>
                  <a:pt x="4542503" y="117987"/>
                </a:cubicBezTo>
                <a:cubicBezTo>
                  <a:pt x="4975122" y="0"/>
                  <a:pt x="5496232" y="575187"/>
                  <a:pt x="6017342" y="1150374"/>
                </a:cubicBezTo>
              </a:path>
            </a:pathLst>
          </a:custGeom>
          <a:noFill/>
          <a:ln w="38100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AEC2166A-FDDB-BF0B-DEDF-19D4EAC8C703}"/>
              </a:ext>
            </a:extLst>
          </p:cNvPr>
          <p:cNvSpPr/>
          <p:nvPr/>
        </p:nvSpPr>
        <p:spPr bwMode="auto">
          <a:xfrm>
            <a:off x="1577975" y="2162175"/>
            <a:ext cx="1585913" cy="461963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>
              <a:defRPr/>
            </a:pPr>
            <a:r>
              <a:rPr lang="en-GB" dirty="0">
                <a:solidFill>
                  <a:schemeClr val="tx1"/>
                </a:solidFill>
                <a:latin typeface="+mj-lt"/>
              </a:rPr>
              <a:t>Cognitive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83C80B7B-9E1A-3111-0ED4-19098C9629F8}"/>
              </a:ext>
            </a:extLst>
          </p:cNvPr>
          <p:cNvSpPr/>
          <p:nvPr/>
        </p:nvSpPr>
        <p:spPr bwMode="auto">
          <a:xfrm>
            <a:off x="1506538" y="4948238"/>
            <a:ext cx="1381125" cy="46196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>
              <a:defRPr/>
            </a:pPr>
            <a:r>
              <a:rPr lang="en-GB" dirty="0">
                <a:solidFill>
                  <a:schemeClr val="tx1"/>
                </a:solidFill>
                <a:latin typeface="+mj-lt"/>
              </a:rPr>
              <a:t>Somatic</a:t>
            </a: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8">
            <a:extLst>
              <a:ext uri="{FF2B5EF4-FFF2-40B4-BE49-F238E27FC236}">
                <a16:creationId xmlns:a16="http://schemas.microsoft.com/office/drawing/2014/main" id="{C98D0A01-12DD-16B4-4819-974D7F989F0D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8625" y="214313"/>
            <a:ext cx="4476750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GB" altLang="en-US" sz="3600">
                <a:solidFill>
                  <a:srgbClr val="0000FF"/>
                </a:solidFill>
                <a:latin typeface="Arial Narrow" panose="020B0604020202020204" pitchFamily="34" charset="0"/>
              </a:rPr>
              <a:t>Structure of Personality</a:t>
            </a:r>
            <a:endParaRPr lang="en-GB" altLang="en-US" sz="3600"/>
          </a:p>
        </p:txBody>
      </p:sp>
      <p:grpSp>
        <p:nvGrpSpPr>
          <p:cNvPr id="10243" name="Group 18">
            <a:extLst>
              <a:ext uri="{FF2B5EF4-FFF2-40B4-BE49-F238E27FC236}">
                <a16:creationId xmlns:a16="http://schemas.microsoft.com/office/drawing/2014/main" id="{CCA39DDD-52EB-8DDD-3B28-0011AAFFE05F}"/>
              </a:ext>
            </a:extLst>
          </p:cNvPr>
          <p:cNvGrpSpPr>
            <a:grpSpLocks/>
          </p:cNvGrpSpPr>
          <p:nvPr/>
        </p:nvGrpSpPr>
        <p:grpSpPr bwMode="auto">
          <a:xfrm>
            <a:off x="928688" y="1643063"/>
            <a:ext cx="7429500" cy="4786312"/>
            <a:chOff x="285720" y="1000108"/>
            <a:chExt cx="8572153" cy="5572164"/>
          </a:xfrm>
        </p:grpSpPr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9072E614-B515-BB5E-A550-605909011AB9}"/>
                </a:ext>
              </a:extLst>
            </p:cNvPr>
            <p:cNvSpPr/>
            <p:nvPr/>
          </p:nvSpPr>
          <p:spPr bwMode="auto">
            <a:xfrm>
              <a:off x="3000235" y="2428725"/>
              <a:ext cx="2785949" cy="2787006"/>
            </a:xfrm>
            <a:prstGeom prst="ellipse">
              <a:avLst/>
            </a:prstGeom>
            <a:solidFill>
              <a:schemeClr val="accent3">
                <a:lumMod val="20000"/>
                <a:lumOff val="80000"/>
              </a:schemeClr>
            </a:solidFill>
            <a:ln w="571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en-GB" dirty="0">
                <a:latin typeface="Arial" charset="0"/>
              </a:endParaRPr>
            </a:p>
          </p:txBody>
        </p:sp>
        <p:sp>
          <p:nvSpPr>
            <p:cNvPr id="10246" name="Oval 6">
              <a:extLst>
                <a:ext uri="{FF2B5EF4-FFF2-40B4-BE49-F238E27FC236}">
                  <a16:creationId xmlns:a16="http://schemas.microsoft.com/office/drawing/2014/main" id="{C22DA9CE-91D0-C5BD-0326-A628AC324F0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14546" y="1714488"/>
              <a:ext cx="4286280" cy="4214842"/>
            </a:xfrm>
            <a:prstGeom prst="ellipse">
              <a:avLst/>
            </a:prstGeom>
            <a:noFill/>
            <a:ln w="57150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 eaLnBrk="0" hangingPunct="0"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0247" name="Oval 7">
              <a:extLst>
                <a:ext uri="{FF2B5EF4-FFF2-40B4-BE49-F238E27FC236}">
                  <a16:creationId xmlns:a16="http://schemas.microsoft.com/office/drawing/2014/main" id="{E4201720-2966-8BB9-A525-37820FAB146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71604" y="1071546"/>
              <a:ext cx="5643602" cy="5500726"/>
            </a:xfrm>
            <a:prstGeom prst="ellipse">
              <a:avLst/>
            </a:prstGeom>
            <a:noFill/>
            <a:ln w="57150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 eaLnBrk="0" hangingPunct="0"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4B0D9683-5C05-06D1-EC7E-664BCDBA350C}"/>
                </a:ext>
              </a:extLst>
            </p:cNvPr>
            <p:cNvSpPr/>
            <p:nvPr/>
          </p:nvSpPr>
          <p:spPr>
            <a:xfrm>
              <a:off x="3121124" y="3360192"/>
              <a:ext cx="2522191" cy="966582"/>
            </a:xfrm>
            <a:prstGeom prst="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>
              <a:spAutoFit/>
            </a:bodyPr>
            <a:lstStyle/>
            <a:p>
              <a:pPr algn="ctr">
                <a:defRPr/>
              </a:pPr>
              <a:r>
                <a:rPr lang="en-GB" b="0" dirty="0">
                  <a:solidFill>
                    <a:srgbClr val="7030A0"/>
                  </a:solidFill>
                  <a:latin typeface="+mj-lt"/>
                </a:rPr>
                <a:t>Psychological core</a:t>
              </a:r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6360BD3A-8462-7C78-3580-42DB890B81E2}"/>
                </a:ext>
              </a:extLst>
            </p:cNvPr>
            <p:cNvSpPr/>
            <p:nvPr/>
          </p:nvSpPr>
          <p:spPr>
            <a:xfrm>
              <a:off x="6214792" y="1072185"/>
              <a:ext cx="2643081" cy="966582"/>
            </a:xfrm>
            <a:prstGeom prst="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>
              <a:spAutoFit/>
            </a:bodyPr>
            <a:lstStyle/>
            <a:p>
              <a:pPr>
                <a:defRPr/>
              </a:pPr>
              <a:r>
                <a:rPr lang="en-GB" b="0" dirty="0">
                  <a:solidFill>
                    <a:srgbClr val="7030A0"/>
                  </a:solidFill>
                  <a:latin typeface="+mj-lt"/>
                </a:rPr>
                <a:t>Typical responses</a:t>
              </a:r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405B656F-1ED3-365A-9E42-EBC604E04255}"/>
                </a:ext>
              </a:extLst>
            </p:cNvPr>
            <p:cNvSpPr/>
            <p:nvPr/>
          </p:nvSpPr>
          <p:spPr>
            <a:xfrm>
              <a:off x="285720" y="1000108"/>
              <a:ext cx="2650407" cy="998000"/>
            </a:xfrm>
            <a:prstGeom prst="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>
              <a:spAutoFit/>
            </a:bodyPr>
            <a:lstStyle/>
            <a:p>
              <a:pPr>
                <a:defRPr/>
              </a:pPr>
              <a:r>
                <a:rPr lang="en-GB" b="0" dirty="0">
                  <a:solidFill>
                    <a:srgbClr val="7030A0"/>
                  </a:solidFill>
                  <a:latin typeface="+mj-lt"/>
                </a:rPr>
                <a:t>Role-Related Behaviour</a:t>
              </a:r>
            </a:p>
          </p:txBody>
        </p:sp>
        <p:cxnSp>
          <p:nvCxnSpPr>
            <p:cNvPr id="10251" name="Straight Arrow Connector 14">
              <a:extLst>
                <a:ext uri="{FF2B5EF4-FFF2-40B4-BE49-F238E27FC236}">
                  <a16:creationId xmlns:a16="http://schemas.microsoft.com/office/drawing/2014/main" id="{EAA912E5-13A5-E505-B299-CD12A956B705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2928926" y="1285860"/>
              <a:ext cx="1000132" cy="71438"/>
            </a:xfrm>
            <a:prstGeom prst="straightConnector1">
              <a:avLst/>
            </a:prstGeom>
            <a:noFill/>
            <a:ln w="38100" algn="ctr">
              <a:solidFill>
                <a:schemeClr val="tx1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0252" name="Straight Arrow Connector 16">
              <a:extLst>
                <a:ext uri="{FF2B5EF4-FFF2-40B4-BE49-F238E27FC236}">
                  <a16:creationId xmlns:a16="http://schemas.microsoft.com/office/drawing/2014/main" id="{C2DB4FF8-66DE-DDC8-6E37-77B405BEFC08}"/>
                </a:ext>
              </a:extLst>
            </p:cNvPr>
            <p:cNvCxnSpPr>
              <a:cxnSpLocks noChangeShapeType="1"/>
              <a:stCxn id="11" idx="1"/>
            </p:cNvCxnSpPr>
            <p:nvPr/>
          </p:nvCxnSpPr>
          <p:spPr bwMode="auto">
            <a:xfrm rot="10800000" flipV="1">
              <a:off x="5286382" y="1555260"/>
              <a:ext cx="928691" cy="659290"/>
            </a:xfrm>
            <a:prstGeom prst="straightConnector1">
              <a:avLst/>
            </a:prstGeom>
            <a:noFill/>
            <a:ln w="38100" algn="ctr">
              <a:solidFill>
                <a:schemeClr val="tx1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sp>
        <p:nvSpPr>
          <p:cNvPr id="20" name="Rectangle 19">
            <a:extLst>
              <a:ext uri="{FF2B5EF4-FFF2-40B4-BE49-F238E27FC236}">
                <a16:creationId xmlns:a16="http://schemas.microsoft.com/office/drawing/2014/main" id="{70033B6E-39E7-415F-0CA3-E46C214C8CE0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8625" y="857250"/>
            <a:ext cx="8501063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20000"/>
              </a:spcBef>
              <a:buClr>
                <a:schemeClr val="tx1"/>
              </a:buClr>
              <a:defRPr/>
            </a:pPr>
            <a:r>
              <a:rPr lang="en-GB" b="0" dirty="0">
                <a:latin typeface="+mj-lt"/>
                <a:cs typeface="Arial" charset="0"/>
              </a:rPr>
              <a:t>This diagram shows the structure of personality in individuals.</a:t>
            </a:r>
            <a:endParaRPr kumimoji="1" lang="en-GB" b="0" dirty="0">
              <a:latin typeface="+mj-lt"/>
              <a:cs typeface="Arial" charset="0"/>
            </a:endParaRPr>
          </a:p>
        </p:txBody>
      </p:sp>
    </p:spTree>
    <p:custDataLst>
      <p:tags r:id="rId1"/>
    </p:custData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8">
            <a:extLst>
              <a:ext uri="{FF2B5EF4-FFF2-40B4-BE49-F238E27FC236}">
                <a16:creationId xmlns:a16="http://schemas.microsoft.com/office/drawing/2014/main" id="{9A02EDA9-BDBE-812F-1960-F2F8688F3652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8625" y="142875"/>
            <a:ext cx="1550988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GB" altLang="en-US" sz="3600">
                <a:solidFill>
                  <a:srgbClr val="0000FF"/>
                </a:solidFill>
                <a:latin typeface="Arial Narrow" panose="020B0604020202020204" pitchFamily="34" charset="0"/>
              </a:rPr>
              <a:t>Anxiety</a:t>
            </a:r>
            <a:endParaRPr lang="en-GB" altLang="en-US" sz="360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AD19045E-E8E2-FB12-4B1A-75506E75E698}"/>
              </a:ext>
            </a:extLst>
          </p:cNvPr>
          <p:cNvSpPr/>
          <p:nvPr/>
        </p:nvSpPr>
        <p:spPr>
          <a:xfrm>
            <a:off x="428625" y="785813"/>
            <a:ext cx="8143875" cy="830262"/>
          </a:xfrm>
          <a:prstGeom prst="rect">
            <a:avLst/>
          </a:prstGeom>
        </p:spPr>
        <p:txBody>
          <a:bodyPr>
            <a:spAutoFit/>
          </a:bodyPr>
          <a:lstStyle/>
          <a:p>
            <a:pPr eaLnBrk="0" hangingPunct="0">
              <a:defRPr/>
            </a:pPr>
            <a:r>
              <a:rPr lang="en-GB" b="0" dirty="0">
                <a:latin typeface="+mj-lt"/>
              </a:rPr>
              <a:t>There are 2 forms of anxiety that a performer may experience: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A8848D01-4C17-5BC6-5B40-D4AECBD7AFF7}"/>
              </a:ext>
            </a:extLst>
          </p:cNvPr>
          <p:cNvSpPr/>
          <p:nvPr/>
        </p:nvSpPr>
        <p:spPr>
          <a:xfrm>
            <a:off x="500063" y="1787525"/>
            <a:ext cx="8286750" cy="1570038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eaLnBrk="0" hangingPunct="0">
              <a:defRPr/>
            </a:pPr>
            <a:r>
              <a:rPr lang="en-GB" dirty="0">
                <a:solidFill>
                  <a:srgbClr val="FF0000"/>
                </a:solidFill>
                <a:latin typeface="+mj-lt"/>
              </a:rPr>
              <a:t>Trait Anxiety:</a:t>
            </a:r>
          </a:p>
          <a:p>
            <a:pPr eaLnBrk="0" hangingPunct="0">
              <a:defRPr/>
            </a:pPr>
            <a:r>
              <a:rPr lang="en-GB" dirty="0">
                <a:latin typeface="+mj-lt"/>
              </a:rPr>
              <a:t>General disposition of a performer to perceive situations as threatening. Naturally anxious individuals will feel apprehensive often. 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3DFB89D2-15B0-9048-A707-BFA349A97478}"/>
              </a:ext>
            </a:extLst>
          </p:cNvPr>
          <p:cNvSpPr/>
          <p:nvPr/>
        </p:nvSpPr>
        <p:spPr>
          <a:xfrm>
            <a:off x="500063" y="3786188"/>
            <a:ext cx="4357687" cy="267811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eaLnBrk="0" hangingPunct="0">
              <a:defRPr/>
            </a:pPr>
            <a:r>
              <a:rPr lang="en-GB" dirty="0">
                <a:solidFill>
                  <a:srgbClr val="FF0000"/>
                </a:solidFill>
                <a:latin typeface="+mj-lt"/>
              </a:rPr>
              <a:t>State Anxiety:</a:t>
            </a:r>
          </a:p>
          <a:p>
            <a:pPr eaLnBrk="0" hangingPunct="0">
              <a:defRPr/>
            </a:pPr>
            <a:r>
              <a:rPr lang="en-GB" dirty="0">
                <a:latin typeface="+mj-lt"/>
              </a:rPr>
              <a:t>This form of anxiety occurs in particular situation. Linked to performers mood and therefore varies from moment to moment. </a:t>
            </a:r>
          </a:p>
          <a:p>
            <a:pPr eaLnBrk="0" hangingPunct="0">
              <a:defRPr/>
            </a:pPr>
            <a:r>
              <a:rPr lang="en-GB" b="0" i="1" dirty="0">
                <a:latin typeface="+mj-lt"/>
              </a:rPr>
              <a:t>e.g. Taking a penalty. </a:t>
            </a:r>
          </a:p>
        </p:txBody>
      </p:sp>
      <p:pic>
        <p:nvPicPr>
          <p:cNvPr id="65542" name="Picture 1" descr="F:\WEB DOWNLOADS TO TWEEK\PICTURES 2011\South_Korea_national_football_team-original-1.jpg">
            <a:extLst>
              <a:ext uri="{FF2B5EF4-FFF2-40B4-BE49-F238E27FC236}">
                <a16:creationId xmlns:a16="http://schemas.microsoft.com/office/drawing/2014/main" id="{94F8218C-CD58-4DE4-953E-54858A8C4EA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29188" y="3714750"/>
            <a:ext cx="3925887" cy="2714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8">
            <a:extLst>
              <a:ext uri="{FF2B5EF4-FFF2-40B4-BE49-F238E27FC236}">
                <a16:creationId xmlns:a16="http://schemas.microsoft.com/office/drawing/2014/main" id="{690B9896-D1CD-B881-BCA0-B829B08B35DD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8625" y="142875"/>
            <a:ext cx="6161088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GB" altLang="en-US" sz="3600">
                <a:solidFill>
                  <a:srgbClr val="0000FF"/>
                </a:solidFill>
                <a:latin typeface="Arial Narrow" panose="020B0604020202020204" pitchFamily="34" charset="0"/>
              </a:rPr>
              <a:t>Arousal &amp; Anxiety – Drive Theory</a:t>
            </a:r>
            <a:endParaRPr lang="en-GB" altLang="en-US" sz="360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F6B3EF25-31E1-F699-66C6-1D92184A0371}"/>
              </a:ext>
            </a:extLst>
          </p:cNvPr>
          <p:cNvSpPr/>
          <p:nvPr/>
        </p:nvSpPr>
        <p:spPr>
          <a:xfrm>
            <a:off x="428625" y="785813"/>
            <a:ext cx="8358188" cy="1200150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en-GB" b="0" dirty="0">
                <a:solidFill>
                  <a:schemeClr val="accent4">
                    <a:lumMod val="10000"/>
                  </a:schemeClr>
                </a:solidFill>
              </a:rPr>
              <a:t>This theory suggests that as</a:t>
            </a:r>
            <a:r>
              <a:rPr lang="en-GB" b="0" dirty="0"/>
              <a:t> arousal increase as does performance. The more an individual is aroused the better their performance.</a:t>
            </a:r>
            <a:endParaRPr lang="en-GB" b="0" dirty="0">
              <a:solidFill>
                <a:srgbClr val="FF0000"/>
              </a:solidFill>
            </a:endParaRPr>
          </a:p>
        </p:txBody>
      </p:sp>
      <p:pic>
        <p:nvPicPr>
          <p:cNvPr id="66564" name="Picture 6" descr="C:\Documents and Settings\School\My Documents\My Pictures\Picture2.png">
            <a:extLst>
              <a:ext uri="{FF2B5EF4-FFF2-40B4-BE49-F238E27FC236}">
                <a16:creationId xmlns:a16="http://schemas.microsoft.com/office/drawing/2014/main" id="{0217ADE7-E421-532D-AEF8-350F1F768AC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063" y="2357438"/>
            <a:ext cx="3024187" cy="265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66565" name="Straight Arrow Connector 11">
            <a:extLst>
              <a:ext uri="{FF2B5EF4-FFF2-40B4-BE49-F238E27FC236}">
                <a16:creationId xmlns:a16="http://schemas.microsoft.com/office/drawing/2014/main" id="{2369EC4E-93DE-116D-7F2D-0B8DD8325297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4071938" y="5929313"/>
            <a:ext cx="4286250" cy="1587"/>
          </a:xfrm>
          <a:prstGeom prst="straightConnector1">
            <a:avLst/>
          </a:prstGeom>
          <a:noFill/>
          <a:ln w="38100" algn="ctr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grpSp>
        <p:nvGrpSpPr>
          <p:cNvPr id="66566" name="Group 23">
            <a:extLst>
              <a:ext uri="{FF2B5EF4-FFF2-40B4-BE49-F238E27FC236}">
                <a16:creationId xmlns:a16="http://schemas.microsoft.com/office/drawing/2014/main" id="{830ACD83-2BB1-8207-8C10-A41E7EB7D1BC}"/>
              </a:ext>
            </a:extLst>
          </p:cNvPr>
          <p:cNvGrpSpPr>
            <a:grpSpLocks/>
          </p:cNvGrpSpPr>
          <p:nvPr/>
        </p:nvGrpSpPr>
        <p:grpSpPr bwMode="auto">
          <a:xfrm>
            <a:off x="3571875" y="1928813"/>
            <a:ext cx="5214938" cy="4572000"/>
            <a:chOff x="3571868" y="1928802"/>
            <a:chExt cx="5214974" cy="4572032"/>
          </a:xfrm>
        </p:grpSpPr>
        <p:sp>
          <p:nvSpPr>
            <p:cNvPr id="66568" name="Rectangle 5">
              <a:extLst>
                <a:ext uri="{FF2B5EF4-FFF2-40B4-BE49-F238E27FC236}">
                  <a16:creationId xmlns:a16="http://schemas.microsoft.com/office/drawing/2014/main" id="{6BE90D8B-4EE0-74C1-032B-5FE67C80A05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571868" y="1928802"/>
              <a:ext cx="5214974" cy="4572032"/>
            </a:xfrm>
            <a:prstGeom prst="rect">
              <a:avLst/>
            </a:prstGeom>
            <a:solidFill>
              <a:schemeClr val="bg1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endParaRPr lang="en-US" altLang="en-US"/>
            </a:p>
          </p:txBody>
        </p:sp>
        <p:cxnSp>
          <p:nvCxnSpPr>
            <p:cNvPr id="66569" name="Straight Arrow Connector 7">
              <a:extLst>
                <a:ext uri="{FF2B5EF4-FFF2-40B4-BE49-F238E27FC236}">
                  <a16:creationId xmlns:a16="http://schemas.microsoft.com/office/drawing/2014/main" id="{6504DDE5-123E-81AA-74F5-9CA01DB468FB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rot="5400000" flipH="1" flipV="1">
              <a:off x="2322497" y="4178305"/>
              <a:ext cx="3500462" cy="1588"/>
            </a:xfrm>
            <a:prstGeom prst="straightConnector1">
              <a:avLst/>
            </a:prstGeom>
            <a:noFill/>
            <a:ln w="38100" algn="ctr">
              <a:solidFill>
                <a:schemeClr val="tx1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66570" name="TextBox 14">
              <a:extLst>
                <a:ext uri="{FF2B5EF4-FFF2-40B4-BE49-F238E27FC236}">
                  <a16:creationId xmlns:a16="http://schemas.microsoft.com/office/drawing/2014/main" id="{16BE902F-80E2-1D0B-1D7D-4AD6F3B359B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-5400000">
              <a:off x="2855300" y="3788378"/>
              <a:ext cx="1945345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GB" altLang="en-US" sz="1800"/>
                <a:t>Performance</a:t>
              </a:r>
            </a:p>
          </p:txBody>
        </p:sp>
        <p:sp>
          <p:nvSpPr>
            <p:cNvPr id="66571" name="TextBox 15">
              <a:extLst>
                <a:ext uri="{FF2B5EF4-FFF2-40B4-BE49-F238E27FC236}">
                  <a16:creationId xmlns:a16="http://schemas.microsoft.com/office/drawing/2014/main" id="{9E390CE8-642A-DA5C-4C41-42C717B1063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572132" y="6060064"/>
              <a:ext cx="1285884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GB" altLang="en-US" sz="1800"/>
                <a:t>Arousal</a:t>
              </a:r>
            </a:p>
          </p:txBody>
        </p:sp>
        <p:sp>
          <p:nvSpPr>
            <p:cNvPr id="66572" name="TextBox 16">
              <a:extLst>
                <a:ext uri="{FF2B5EF4-FFF2-40B4-BE49-F238E27FC236}">
                  <a16:creationId xmlns:a16="http://schemas.microsoft.com/office/drawing/2014/main" id="{819FFE20-0ED3-3B12-B164-B45C34A09A0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143372" y="6000768"/>
              <a:ext cx="1285884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GB" altLang="en-US" sz="1800">
                  <a:solidFill>
                    <a:srgbClr val="FF0000"/>
                  </a:solidFill>
                </a:rPr>
                <a:t>low</a:t>
              </a:r>
            </a:p>
          </p:txBody>
        </p:sp>
        <p:sp>
          <p:nvSpPr>
            <p:cNvPr id="66573" name="TextBox 17">
              <a:extLst>
                <a:ext uri="{FF2B5EF4-FFF2-40B4-BE49-F238E27FC236}">
                  <a16:creationId xmlns:a16="http://schemas.microsoft.com/office/drawing/2014/main" id="{A574E30D-582D-8D76-90EB-89132214E11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715272" y="6000768"/>
              <a:ext cx="928694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GB" altLang="en-US" sz="1800">
                  <a:solidFill>
                    <a:srgbClr val="FF0000"/>
                  </a:solidFill>
                </a:rPr>
                <a:t>high</a:t>
              </a:r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86801103-9AC4-7A5B-D444-6ABB94F916CE}"/>
                </a:ext>
              </a:extLst>
            </p:cNvPr>
            <p:cNvSpPr txBox="1"/>
            <p:nvPr/>
          </p:nvSpPr>
          <p:spPr>
            <a:xfrm>
              <a:off x="5143504" y="2071678"/>
              <a:ext cx="2357454" cy="400053"/>
            </a:xfrm>
            <a:prstGeom prst="rect">
              <a:avLst/>
            </a:prstGeom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>
              <a:spAutoFit/>
            </a:bodyPr>
            <a:lstStyle/>
            <a:p>
              <a:pPr>
                <a:defRPr/>
              </a:pPr>
              <a:r>
                <a:rPr lang="en-GB" sz="2000" dirty="0">
                  <a:latin typeface="+mj-lt"/>
                </a:rPr>
                <a:t>Inverted U Theory</a:t>
              </a:r>
            </a:p>
          </p:txBody>
        </p:sp>
        <p:sp>
          <p:nvSpPr>
            <p:cNvPr id="66575" name="Freeform 7">
              <a:extLst>
                <a:ext uri="{FF2B5EF4-FFF2-40B4-BE49-F238E27FC236}">
                  <a16:creationId xmlns:a16="http://schemas.microsoft.com/office/drawing/2014/main" id="{A7379AA5-29E5-1285-BBD9-A8910E239AA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43438" y="3000372"/>
              <a:ext cx="3286125" cy="2500313"/>
            </a:xfrm>
            <a:custGeom>
              <a:avLst/>
              <a:gdLst>
                <a:gd name="T0" fmla="*/ 0 w 1651819"/>
                <a:gd name="T1" fmla="*/ 29493657 h 1963993"/>
                <a:gd name="T2" fmla="*/ 2147483647 w 1651819"/>
                <a:gd name="T3" fmla="*/ 36910 h 1963993"/>
                <a:gd name="T4" fmla="*/ 2147483647 w 1651819"/>
                <a:gd name="T5" fmla="*/ 29272163 h 1963993"/>
                <a:gd name="T6" fmla="*/ 0 60000 65536"/>
                <a:gd name="T7" fmla="*/ 0 60000 65536"/>
                <a:gd name="T8" fmla="*/ 0 60000 65536"/>
                <a:gd name="T9" fmla="*/ 0 w 1651819"/>
                <a:gd name="T10" fmla="*/ 0 h 1963993"/>
                <a:gd name="T11" fmla="*/ 1651819 w 1651819"/>
                <a:gd name="T12" fmla="*/ 1963993 h 1963993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651819" h="1963993">
                  <a:moveTo>
                    <a:pt x="0" y="1963993"/>
                  </a:moveTo>
                  <a:cubicBezTo>
                    <a:pt x="253181" y="984454"/>
                    <a:pt x="506362" y="4916"/>
                    <a:pt x="781665" y="2458"/>
                  </a:cubicBezTo>
                  <a:cubicBezTo>
                    <a:pt x="1056968" y="0"/>
                    <a:pt x="1354393" y="974622"/>
                    <a:pt x="1651819" y="1949245"/>
                  </a:cubicBezTo>
                </a:path>
              </a:pathLst>
            </a:custGeom>
            <a:noFill/>
            <a:ln w="38100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 eaLnBrk="0" hangingPunct="0"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endParaRPr lang="en-US" altLang="en-US"/>
            </a:p>
          </p:txBody>
        </p:sp>
      </p:grpSp>
      <p:cxnSp>
        <p:nvCxnSpPr>
          <p:cNvPr id="66567" name="Straight Arrow Connector 24">
            <a:extLst>
              <a:ext uri="{FF2B5EF4-FFF2-40B4-BE49-F238E27FC236}">
                <a16:creationId xmlns:a16="http://schemas.microsoft.com/office/drawing/2014/main" id="{9CD6741C-0C13-DE19-6BE7-1C532306DD18}"/>
              </a:ext>
            </a:extLst>
          </p:cNvPr>
          <p:cNvCxnSpPr>
            <a:cxnSpLocks noChangeShapeType="1"/>
          </p:cNvCxnSpPr>
          <p:nvPr/>
        </p:nvCxnSpPr>
        <p:spPr bwMode="auto">
          <a:xfrm flipV="1">
            <a:off x="4071938" y="5919788"/>
            <a:ext cx="4419600" cy="9525"/>
          </a:xfrm>
          <a:prstGeom prst="straightConnector1">
            <a:avLst/>
          </a:prstGeom>
          <a:noFill/>
          <a:ln w="38100" algn="ctr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8">
            <a:extLst>
              <a:ext uri="{FF2B5EF4-FFF2-40B4-BE49-F238E27FC236}">
                <a16:creationId xmlns:a16="http://schemas.microsoft.com/office/drawing/2014/main" id="{47FD6837-431A-7E0E-6C99-9F5E0E24F521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8625" y="142875"/>
            <a:ext cx="5229225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GB" altLang="en-US" sz="3600">
                <a:solidFill>
                  <a:srgbClr val="0000FF"/>
                </a:solidFill>
                <a:latin typeface="Arial Narrow" panose="020B0604020202020204" pitchFamily="34" charset="0"/>
              </a:rPr>
              <a:t>Arousal – Inverted U Theory</a:t>
            </a:r>
            <a:endParaRPr lang="en-GB" altLang="en-US" sz="3600"/>
          </a:p>
        </p:txBody>
      </p:sp>
      <p:sp>
        <p:nvSpPr>
          <p:cNvPr id="67587" name="Rectangle 8">
            <a:extLst>
              <a:ext uri="{FF2B5EF4-FFF2-40B4-BE49-F238E27FC236}">
                <a16:creationId xmlns:a16="http://schemas.microsoft.com/office/drawing/2014/main" id="{4BD07CF7-7AD7-3167-BE96-2D8D7F7698B0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8625" y="6038850"/>
            <a:ext cx="814387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GB" altLang="en-US" b="0"/>
              <a:t>How would you interpret this graph?</a:t>
            </a:r>
          </a:p>
        </p:txBody>
      </p:sp>
      <p:grpSp>
        <p:nvGrpSpPr>
          <p:cNvPr id="67588" name="Group 6">
            <a:extLst>
              <a:ext uri="{FF2B5EF4-FFF2-40B4-BE49-F238E27FC236}">
                <a16:creationId xmlns:a16="http://schemas.microsoft.com/office/drawing/2014/main" id="{FCEB0F7A-E382-B7B8-8F40-EC4F94E98BA1}"/>
              </a:ext>
            </a:extLst>
          </p:cNvPr>
          <p:cNvGrpSpPr>
            <a:grpSpLocks/>
          </p:cNvGrpSpPr>
          <p:nvPr/>
        </p:nvGrpSpPr>
        <p:grpSpPr bwMode="auto">
          <a:xfrm>
            <a:off x="1785938" y="1357313"/>
            <a:ext cx="5214937" cy="4572000"/>
            <a:chOff x="3571868" y="1928802"/>
            <a:chExt cx="5214974" cy="4572032"/>
          </a:xfrm>
        </p:grpSpPr>
        <p:sp>
          <p:nvSpPr>
            <p:cNvPr id="67590" name="Rectangle 7">
              <a:extLst>
                <a:ext uri="{FF2B5EF4-FFF2-40B4-BE49-F238E27FC236}">
                  <a16:creationId xmlns:a16="http://schemas.microsoft.com/office/drawing/2014/main" id="{78BA3AA5-5686-4640-11C3-B47901A1AE5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571868" y="1928802"/>
              <a:ext cx="5214974" cy="4572032"/>
            </a:xfrm>
            <a:prstGeom prst="rect">
              <a:avLst/>
            </a:prstGeom>
            <a:solidFill>
              <a:schemeClr val="bg1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endParaRPr lang="en-US" altLang="en-US"/>
            </a:p>
          </p:txBody>
        </p:sp>
        <p:cxnSp>
          <p:nvCxnSpPr>
            <p:cNvPr id="67591" name="Straight Arrow Connector 8">
              <a:extLst>
                <a:ext uri="{FF2B5EF4-FFF2-40B4-BE49-F238E27FC236}">
                  <a16:creationId xmlns:a16="http://schemas.microsoft.com/office/drawing/2014/main" id="{B71884D7-FFDE-34BF-7CDF-11ADF1E548A3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rot="5400000" flipH="1" flipV="1">
              <a:off x="2322497" y="4178305"/>
              <a:ext cx="3500462" cy="1588"/>
            </a:xfrm>
            <a:prstGeom prst="straightConnector1">
              <a:avLst/>
            </a:prstGeom>
            <a:noFill/>
            <a:ln w="38100" algn="ctr">
              <a:solidFill>
                <a:schemeClr val="tx1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67592" name="TextBox 9">
              <a:extLst>
                <a:ext uri="{FF2B5EF4-FFF2-40B4-BE49-F238E27FC236}">
                  <a16:creationId xmlns:a16="http://schemas.microsoft.com/office/drawing/2014/main" id="{85A321C5-8FDC-76FA-ECD8-F2227C38A63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-5400000">
              <a:off x="2855300" y="3788378"/>
              <a:ext cx="1945345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GB" altLang="en-US" sz="1800"/>
                <a:t>Performance</a:t>
              </a:r>
            </a:p>
          </p:txBody>
        </p:sp>
        <p:sp>
          <p:nvSpPr>
            <p:cNvPr id="67593" name="TextBox 10">
              <a:extLst>
                <a:ext uri="{FF2B5EF4-FFF2-40B4-BE49-F238E27FC236}">
                  <a16:creationId xmlns:a16="http://schemas.microsoft.com/office/drawing/2014/main" id="{2D9A381F-ECD8-A198-BA23-3BD0A621A80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572132" y="6060064"/>
              <a:ext cx="1285884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GB" altLang="en-US" sz="1800"/>
                <a:t>Arousal</a:t>
              </a:r>
            </a:p>
          </p:txBody>
        </p:sp>
        <p:sp>
          <p:nvSpPr>
            <p:cNvPr id="67594" name="TextBox 11">
              <a:extLst>
                <a:ext uri="{FF2B5EF4-FFF2-40B4-BE49-F238E27FC236}">
                  <a16:creationId xmlns:a16="http://schemas.microsoft.com/office/drawing/2014/main" id="{778214FA-7B75-803B-3529-C3843C37A00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143372" y="6000768"/>
              <a:ext cx="1285884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GB" altLang="en-US" sz="1800">
                  <a:solidFill>
                    <a:srgbClr val="FF0000"/>
                  </a:solidFill>
                </a:rPr>
                <a:t>low</a:t>
              </a:r>
            </a:p>
          </p:txBody>
        </p:sp>
        <p:sp>
          <p:nvSpPr>
            <p:cNvPr id="67595" name="TextBox 12">
              <a:extLst>
                <a:ext uri="{FF2B5EF4-FFF2-40B4-BE49-F238E27FC236}">
                  <a16:creationId xmlns:a16="http://schemas.microsoft.com/office/drawing/2014/main" id="{83837F46-F302-59D9-8B3B-5F0FD8D92D6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715272" y="6000768"/>
              <a:ext cx="928694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GB" altLang="en-US" sz="1800">
                  <a:solidFill>
                    <a:srgbClr val="FF0000"/>
                  </a:solidFill>
                </a:rPr>
                <a:t>high</a:t>
              </a: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4CABD613-62A7-6665-531B-666E6EBA6077}"/>
                </a:ext>
              </a:extLst>
            </p:cNvPr>
            <p:cNvSpPr txBox="1"/>
            <p:nvPr/>
          </p:nvSpPr>
          <p:spPr>
            <a:xfrm>
              <a:off x="5143504" y="2071678"/>
              <a:ext cx="2357454" cy="400053"/>
            </a:xfrm>
            <a:prstGeom prst="rect">
              <a:avLst/>
            </a:prstGeom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>
              <a:spAutoFit/>
            </a:bodyPr>
            <a:lstStyle/>
            <a:p>
              <a:pPr>
                <a:defRPr/>
              </a:pPr>
              <a:r>
                <a:rPr lang="en-GB" sz="2000" dirty="0">
                  <a:latin typeface="+mj-lt"/>
                </a:rPr>
                <a:t>Inverted U Theory</a:t>
              </a:r>
            </a:p>
          </p:txBody>
        </p:sp>
        <p:sp>
          <p:nvSpPr>
            <p:cNvPr id="67597" name="Freeform 7">
              <a:extLst>
                <a:ext uri="{FF2B5EF4-FFF2-40B4-BE49-F238E27FC236}">
                  <a16:creationId xmlns:a16="http://schemas.microsoft.com/office/drawing/2014/main" id="{445A25A5-1D6B-0937-FCDC-C5F5B61CF9A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43438" y="3000372"/>
              <a:ext cx="3286125" cy="2500313"/>
            </a:xfrm>
            <a:custGeom>
              <a:avLst/>
              <a:gdLst>
                <a:gd name="T0" fmla="*/ 0 w 1651819"/>
                <a:gd name="T1" fmla="*/ 29493657 h 1963993"/>
                <a:gd name="T2" fmla="*/ 2147483647 w 1651819"/>
                <a:gd name="T3" fmla="*/ 36910 h 1963993"/>
                <a:gd name="T4" fmla="*/ 2147483647 w 1651819"/>
                <a:gd name="T5" fmla="*/ 29272163 h 1963993"/>
                <a:gd name="T6" fmla="*/ 0 60000 65536"/>
                <a:gd name="T7" fmla="*/ 0 60000 65536"/>
                <a:gd name="T8" fmla="*/ 0 60000 65536"/>
                <a:gd name="T9" fmla="*/ 0 w 1651819"/>
                <a:gd name="T10" fmla="*/ 0 h 1963993"/>
                <a:gd name="T11" fmla="*/ 1651819 w 1651819"/>
                <a:gd name="T12" fmla="*/ 1963993 h 1963993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651819" h="1963993">
                  <a:moveTo>
                    <a:pt x="0" y="1963993"/>
                  </a:moveTo>
                  <a:cubicBezTo>
                    <a:pt x="253181" y="984454"/>
                    <a:pt x="506362" y="4916"/>
                    <a:pt x="781665" y="2458"/>
                  </a:cubicBezTo>
                  <a:cubicBezTo>
                    <a:pt x="1056968" y="0"/>
                    <a:pt x="1354393" y="974622"/>
                    <a:pt x="1651819" y="1949245"/>
                  </a:cubicBezTo>
                </a:path>
              </a:pathLst>
            </a:custGeom>
            <a:noFill/>
            <a:ln w="38100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 eaLnBrk="0" hangingPunct="0"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endParaRPr lang="en-US" altLang="en-US"/>
            </a:p>
          </p:txBody>
        </p:sp>
      </p:grpSp>
      <p:cxnSp>
        <p:nvCxnSpPr>
          <p:cNvPr id="67589" name="Straight Arrow Connector 15">
            <a:extLst>
              <a:ext uri="{FF2B5EF4-FFF2-40B4-BE49-F238E27FC236}">
                <a16:creationId xmlns:a16="http://schemas.microsoft.com/office/drawing/2014/main" id="{C7F57F08-AA8C-E386-27C6-FE417E986332}"/>
              </a:ext>
            </a:extLst>
          </p:cNvPr>
          <p:cNvCxnSpPr>
            <a:cxnSpLocks noChangeShapeType="1"/>
          </p:cNvCxnSpPr>
          <p:nvPr/>
        </p:nvCxnSpPr>
        <p:spPr bwMode="auto">
          <a:xfrm flipV="1">
            <a:off x="2286000" y="5357813"/>
            <a:ext cx="4419600" cy="9525"/>
          </a:xfrm>
          <a:prstGeom prst="straightConnector1">
            <a:avLst/>
          </a:prstGeom>
          <a:noFill/>
          <a:ln w="38100" algn="ctr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  <p:custDataLst>
      <p:tags r:id="rId1"/>
    </p:custData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8">
            <a:extLst>
              <a:ext uri="{FF2B5EF4-FFF2-40B4-BE49-F238E27FC236}">
                <a16:creationId xmlns:a16="http://schemas.microsoft.com/office/drawing/2014/main" id="{6069A34C-699B-145D-6691-E5B0F59D9EF6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8625" y="142875"/>
            <a:ext cx="5229225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GB" altLang="en-US" sz="3600">
                <a:solidFill>
                  <a:srgbClr val="0000FF"/>
                </a:solidFill>
                <a:latin typeface="Arial Narrow" panose="020B0604020202020204" pitchFamily="34" charset="0"/>
              </a:rPr>
              <a:t>Arousal – Inverted U Theory</a:t>
            </a:r>
            <a:endParaRPr lang="en-GB" altLang="en-US" sz="360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B981CC7D-F59A-D343-5F7A-CD3D268F7997}"/>
              </a:ext>
            </a:extLst>
          </p:cNvPr>
          <p:cNvSpPr/>
          <p:nvPr/>
        </p:nvSpPr>
        <p:spPr>
          <a:xfrm>
            <a:off x="428625" y="860425"/>
            <a:ext cx="8143875" cy="425450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90000"/>
              </a:lnSpc>
              <a:defRPr/>
            </a:pPr>
            <a:r>
              <a:rPr lang="en-GB" b="0" dirty="0"/>
              <a:t>This theory suggests </a:t>
            </a:r>
            <a:r>
              <a:rPr kumimoji="1" lang="en-GB" b="0" dirty="0"/>
              <a:t>there is an </a:t>
            </a:r>
            <a:r>
              <a:rPr kumimoji="1" lang="en-GB" b="0" dirty="0">
                <a:solidFill>
                  <a:srgbClr val="FF0000"/>
                </a:solidFill>
              </a:rPr>
              <a:t>optimum</a:t>
            </a:r>
            <a:r>
              <a:rPr kumimoji="1" lang="en-GB" b="0" dirty="0"/>
              <a:t> arousal level.</a:t>
            </a:r>
            <a:endParaRPr lang="en-GB" b="0" dirty="0">
              <a:latin typeface="+mj-lt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D020D31-7A75-FA4A-D4FF-875B65C51843}"/>
              </a:ext>
            </a:extLst>
          </p:cNvPr>
          <p:cNvSpPr/>
          <p:nvPr/>
        </p:nvSpPr>
        <p:spPr>
          <a:xfrm>
            <a:off x="428625" y="1500188"/>
            <a:ext cx="8143875" cy="83026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en-GB" b="0" dirty="0">
                <a:latin typeface="+mj-lt"/>
              </a:rPr>
              <a:t>At </a:t>
            </a:r>
            <a:r>
              <a:rPr lang="en-GB" b="0" dirty="0">
                <a:solidFill>
                  <a:srgbClr val="FF0000"/>
                </a:solidFill>
                <a:latin typeface="+mj-lt"/>
              </a:rPr>
              <a:t>low levels </a:t>
            </a:r>
            <a:r>
              <a:rPr lang="en-GB" b="0" dirty="0">
                <a:latin typeface="+mj-lt"/>
              </a:rPr>
              <a:t>of arousal, performance will be below par as the athlete is not psyched up enough.</a:t>
            </a:r>
            <a:endParaRPr lang="en-GB" dirty="0">
              <a:latin typeface="+mj-lt"/>
            </a:endParaRPr>
          </a:p>
        </p:txBody>
      </p:sp>
      <p:grpSp>
        <p:nvGrpSpPr>
          <p:cNvPr id="68613" name="Group 9">
            <a:extLst>
              <a:ext uri="{FF2B5EF4-FFF2-40B4-BE49-F238E27FC236}">
                <a16:creationId xmlns:a16="http://schemas.microsoft.com/office/drawing/2014/main" id="{530F3D76-327A-4ED5-F1F2-E2E2296795C8}"/>
              </a:ext>
            </a:extLst>
          </p:cNvPr>
          <p:cNvGrpSpPr>
            <a:grpSpLocks/>
          </p:cNvGrpSpPr>
          <p:nvPr/>
        </p:nvGrpSpPr>
        <p:grpSpPr bwMode="auto">
          <a:xfrm>
            <a:off x="4929188" y="2643188"/>
            <a:ext cx="3857625" cy="3857625"/>
            <a:chOff x="3571868" y="1928802"/>
            <a:chExt cx="5214974" cy="4572032"/>
          </a:xfrm>
        </p:grpSpPr>
        <p:sp>
          <p:nvSpPr>
            <p:cNvPr id="68617" name="Rectangle 10">
              <a:extLst>
                <a:ext uri="{FF2B5EF4-FFF2-40B4-BE49-F238E27FC236}">
                  <a16:creationId xmlns:a16="http://schemas.microsoft.com/office/drawing/2014/main" id="{8D2C994D-6174-F2B4-D3DC-8EEF99AF2B4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571868" y="1928802"/>
              <a:ext cx="5214974" cy="4572032"/>
            </a:xfrm>
            <a:prstGeom prst="rect">
              <a:avLst/>
            </a:prstGeom>
            <a:solidFill>
              <a:schemeClr val="bg1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endParaRPr lang="en-US" altLang="en-US"/>
            </a:p>
          </p:txBody>
        </p:sp>
        <p:cxnSp>
          <p:nvCxnSpPr>
            <p:cNvPr id="68618" name="Straight Arrow Connector 11">
              <a:extLst>
                <a:ext uri="{FF2B5EF4-FFF2-40B4-BE49-F238E27FC236}">
                  <a16:creationId xmlns:a16="http://schemas.microsoft.com/office/drawing/2014/main" id="{27B61BED-3EB3-1616-2E82-4E7EAB6530D1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rot="5400000" flipH="1" flipV="1">
              <a:off x="2322497" y="4178305"/>
              <a:ext cx="3500462" cy="1588"/>
            </a:xfrm>
            <a:prstGeom prst="straightConnector1">
              <a:avLst/>
            </a:prstGeom>
            <a:noFill/>
            <a:ln w="38100" algn="ctr">
              <a:solidFill>
                <a:schemeClr val="tx1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68619" name="TextBox 12">
              <a:extLst>
                <a:ext uri="{FF2B5EF4-FFF2-40B4-BE49-F238E27FC236}">
                  <a16:creationId xmlns:a16="http://schemas.microsoft.com/office/drawing/2014/main" id="{F7F0F236-228A-27E0-FD9A-27D749AA37B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-5400000">
              <a:off x="2855300" y="3788378"/>
              <a:ext cx="1945345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GB" altLang="en-US" sz="1800"/>
                <a:t>Performance</a:t>
              </a:r>
            </a:p>
          </p:txBody>
        </p:sp>
        <p:sp>
          <p:nvSpPr>
            <p:cNvPr id="68620" name="TextBox 13">
              <a:extLst>
                <a:ext uri="{FF2B5EF4-FFF2-40B4-BE49-F238E27FC236}">
                  <a16:creationId xmlns:a16="http://schemas.microsoft.com/office/drawing/2014/main" id="{26335074-4E38-E18E-08FA-31AFBD6A10B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572130" y="6060064"/>
              <a:ext cx="1669533" cy="4377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GB" altLang="en-US" sz="1800"/>
                <a:t>Arousal</a:t>
              </a:r>
            </a:p>
          </p:txBody>
        </p:sp>
        <p:sp>
          <p:nvSpPr>
            <p:cNvPr id="68621" name="TextBox 14">
              <a:extLst>
                <a:ext uri="{FF2B5EF4-FFF2-40B4-BE49-F238E27FC236}">
                  <a16:creationId xmlns:a16="http://schemas.microsoft.com/office/drawing/2014/main" id="{9EDFDE2B-07B0-07F9-E554-3792EBADE2E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143372" y="6000768"/>
              <a:ext cx="1285884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GB" altLang="en-US" sz="1800">
                  <a:solidFill>
                    <a:srgbClr val="FF0000"/>
                  </a:solidFill>
                </a:rPr>
                <a:t>low</a:t>
              </a:r>
            </a:p>
          </p:txBody>
        </p:sp>
        <p:sp>
          <p:nvSpPr>
            <p:cNvPr id="68622" name="TextBox 15">
              <a:extLst>
                <a:ext uri="{FF2B5EF4-FFF2-40B4-BE49-F238E27FC236}">
                  <a16:creationId xmlns:a16="http://schemas.microsoft.com/office/drawing/2014/main" id="{7B239AD4-AC89-8410-2570-CA7D93D88CF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715272" y="6000768"/>
              <a:ext cx="928694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GB" altLang="en-US" sz="1800">
                  <a:solidFill>
                    <a:srgbClr val="FF0000"/>
                  </a:solidFill>
                </a:rPr>
                <a:t>high</a:t>
              </a: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1C255C09-C72B-C041-F6B3-8256B010A91A}"/>
                </a:ext>
              </a:extLst>
            </p:cNvPr>
            <p:cNvSpPr txBox="1"/>
            <p:nvPr/>
          </p:nvSpPr>
          <p:spPr>
            <a:xfrm>
              <a:off x="4827324" y="2071796"/>
              <a:ext cx="3380076" cy="474137"/>
            </a:xfrm>
            <a:prstGeom prst="rect">
              <a:avLst/>
            </a:prstGeom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>
              <a:spAutoFit/>
            </a:bodyPr>
            <a:lstStyle/>
            <a:p>
              <a:pPr>
                <a:defRPr/>
              </a:pPr>
              <a:r>
                <a:rPr lang="en-GB" sz="2000" dirty="0">
                  <a:latin typeface="+mj-lt"/>
                </a:rPr>
                <a:t>Inverted U Theory</a:t>
              </a:r>
            </a:p>
          </p:txBody>
        </p:sp>
        <p:sp>
          <p:nvSpPr>
            <p:cNvPr id="68624" name="Freeform 7">
              <a:extLst>
                <a:ext uri="{FF2B5EF4-FFF2-40B4-BE49-F238E27FC236}">
                  <a16:creationId xmlns:a16="http://schemas.microsoft.com/office/drawing/2014/main" id="{A2B20A1E-AE30-FC1D-2F6B-09BAB605DE3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43438" y="3000372"/>
              <a:ext cx="3286125" cy="2500313"/>
            </a:xfrm>
            <a:custGeom>
              <a:avLst/>
              <a:gdLst>
                <a:gd name="T0" fmla="*/ 0 w 1651819"/>
                <a:gd name="T1" fmla="*/ 29493657 h 1963993"/>
                <a:gd name="T2" fmla="*/ 2147483647 w 1651819"/>
                <a:gd name="T3" fmla="*/ 36910 h 1963993"/>
                <a:gd name="T4" fmla="*/ 2147483647 w 1651819"/>
                <a:gd name="T5" fmla="*/ 29272163 h 1963993"/>
                <a:gd name="T6" fmla="*/ 0 60000 65536"/>
                <a:gd name="T7" fmla="*/ 0 60000 65536"/>
                <a:gd name="T8" fmla="*/ 0 60000 65536"/>
                <a:gd name="T9" fmla="*/ 0 w 1651819"/>
                <a:gd name="T10" fmla="*/ 0 h 1963993"/>
                <a:gd name="T11" fmla="*/ 1651819 w 1651819"/>
                <a:gd name="T12" fmla="*/ 1963993 h 1963993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651819" h="1963993">
                  <a:moveTo>
                    <a:pt x="0" y="1963993"/>
                  </a:moveTo>
                  <a:cubicBezTo>
                    <a:pt x="253181" y="984454"/>
                    <a:pt x="506362" y="4916"/>
                    <a:pt x="781665" y="2458"/>
                  </a:cubicBezTo>
                  <a:cubicBezTo>
                    <a:pt x="1056968" y="0"/>
                    <a:pt x="1354393" y="974622"/>
                    <a:pt x="1651819" y="1949245"/>
                  </a:cubicBezTo>
                </a:path>
              </a:pathLst>
            </a:custGeom>
            <a:noFill/>
            <a:ln w="38100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 eaLnBrk="0" hangingPunct="0"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endParaRPr lang="en-US" altLang="en-US"/>
            </a:p>
          </p:txBody>
        </p:sp>
      </p:grpSp>
      <p:sp>
        <p:nvSpPr>
          <p:cNvPr id="68614" name="Oval 7">
            <a:extLst>
              <a:ext uri="{FF2B5EF4-FFF2-40B4-BE49-F238E27FC236}">
                <a16:creationId xmlns:a16="http://schemas.microsoft.com/office/drawing/2014/main" id="{FC76776F-7C18-AE16-B9D8-FE6110B20B90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57938" y="3429000"/>
            <a:ext cx="1057275" cy="603250"/>
          </a:xfrm>
          <a:prstGeom prst="ellipse">
            <a:avLst/>
          </a:prstGeom>
          <a:noFill/>
          <a:ln w="38100" algn="ctr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cxnSp>
        <p:nvCxnSpPr>
          <p:cNvPr id="68615" name="Straight Arrow Connector 18">
            <a:extLst>
              <a:ext uri="{FF2B5EF4-FFF2-40B4-BE49-F238E27FC236}">
                <a16:creationId xmlns:a16="http://schemas.microsoft.com/office/drawing/2014/main" id="{00278005-B297-34C0-C601-77F33B7A8D43}"/>
              </a:ext>
            </a:extLst>
          </p:cNvPr>
          <p:cNvCxnSpPr>
            <a:cxnSpLocks noChangeShapeType="1"/>
          </p:cNvCxnSpPr>
          <p:nvPr/>
        </p:nvCxnSpPr>
        <p:spPr bwMode="auto">
          <a:xfrm flipV="1">
            <a:off x="5286375" y="6000750"/>
            <a:ext cx="3071813" cy="9525"/>
          </a:xfrm>
          <a:prstGeom prst="straightConnector1">
            <a:avLst/>
          </a:prstGeom>
          <a:noFill/>
          <a:ln w="38100" algn="ctr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pic>
        <p:nvPicPr>
          <p:cNvPr id="68616" name="Picture 9" descr="1173259_25537503">
            <a:extLst>
              <a:ext uri="{FF2B5EF4-FFF2-40B4-BE49-F238E27FC236}">
                <a16:creationId xmlns:a16="http://schemas.microsoft.com/office/drawing/2014/main" id="{4444D98C-F832-D6B7-1669-5DEBE3892C4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625" y="2643188"/>
            <a:ext cx="4286250" cy="3182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7" grpId="0" animBg="1"/>
    </p:bld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1">
            <a:extLst>
              <a:ext uri="{FF2B5EF4-FFF2-40B4-BE49-F238E27FC236}">
                <a16:creationId xmlns:a16="http://schemas.microsoft.com/office/drawing/2014/main" id="{9C49A556-9976-B043-5B4F-61411A57751B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8625" y="842963"/>
            <a:ext cx="8429625" cy="1089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lnSpc>
                <a:spcPct val="90000"/>
              </a:lnSpc>
            </a:pPr>
            <a:r>
              <a:rPr lang="en-GB" altLang="en-US" b="0"/>
              <a:t>As arousal increases so does performance, up to an optimal point. After this point, further increases in arousal lead to declines in performance. </a:t>
            </a:r>
          </a:p>
        </p:txBody>
      </p:sp>
      <p:sp>
        <p:nvSpPr>
          <p:cNvPr id="69635" name="Rectangle 8">
            <a:extLst>
              <a:ext uri="{FF2B5EF4-FFF2-40B4-BE49-F238E27FC236}">
                <a16:creationId xmlns:a16="http://schemas.microsoft.com/office/drawing/2014/main" id="{4DD4294B-27DC-498F-7A85-3FB4BC855C79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8625" y="142875"/>
            <a:ext cx="5229225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GB" altLang="en-US" sz="3600">
                <a:solidFill>
                  <a:srgbClr val="0000FF"/>
                </a:solidFill>
                <a:latin typeface="Arial Narrow" panose="020B0604020202020204" pitchFamily="34" charset="0"/>
              </a:rPr>
              <a:t>Arousal – Inverted U Theory</a:t>
            </a:r>
            <a:endParaRPr lang="en-GB" altLang="en-US" sz="360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F3605556-6E85-C255-B809-2B2B6262156F}"/>
              </a:ext>
            </a:extLst>
          </p:cNvPr>
          <p:cNvSpPr/>
          <p:nvPr/>
        </p:nvSpPr>
        <p:spPr>
          <a:xfrm>
            <a:off x="5357813" y="2428875"/>
            <a:ext cx="3071812" cy="108902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lnSpc>
                <a:spcPct val="90000"/>
              </a:lnSpc>
              <a:defRPr/>
            </a:pPr>
            <a:r>
              <a:rPr lang="en-GB" dirty="0">
                <a:latin typeface="+mj-lt"/>
              </a:rPr>
              <a:t>Each athlete has their own optimal level of arousal.</a:t>
            </a:r>
          </a:p>
        </p:txBody>
      </p:sp>
      <p:grpSp>
        <p:nvGrpSpPr>
          <p:cNvPr id="69637" name="Group 7">
            <a:extLst>
              <a:ext uri="{FF2B5EF4-FFF2-40B4-BE49-F238E27FC236}">
                <a16:creationId xmlns:a16="http://schemas.microsoft.com/office/drawing/2014/main" id="{029BFA2A-337A-1717-2142-528E58F2AC09}"/>
              </a:ext>
            </a:extLst>
          </p:cNvPr>
          <p:cNvGrpSpPr>
            <a:grpSpLocks/>
          </p:cNvGrpSpPr>
          <p:nvPr/>
        </p:nvGrpSpPr>
        <p:grpSpPr bwMode="auto">
          <a:xfrm>
            <a:off x="571500" y="2286000"/>
            <a:ext cx="3857625" cy="3857625"/>
            <a:chOff x="3571868" y="1928802"/>
            <a:chExt cx="5214974" cy="4572032"/>
          </a:xfrm>
        </p:grpSpPr>
        <p:sp>
          <p:nvSpPr>
            <p:cNvPr id="69640" name="Rectangle 8">
              <a:extLst>
                <a:ext uri="{FF2B5EF4-FFF2-40B4-BE49-F238E27FC236}">
                  <a16:creationId xmlns:a16="http://schemas.microsoft.com/office/drawing/2014/main" id="{678DBAEC-0581-5237-23D6-0F988B2B892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571868" y="1928802"/>
              <a:ext cx="5214974" cy="4572032"/>
            </a:xfrm>
            <a:prstGeom prst="rect">
              <a:avLst/>
            </a:prstGeom>
            <a:solidFill>
              <a:schemeClr val="bg1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endParaRPr lang="en-US" altLang="en-US"/>
            </a:p>
          </p:txBody>
        </p:sp>
        <p:cxnSp>
          <p:nvCxnSpPr>
            <p:cNvPr id="69641" name="Straight Arrow Connector 9">
              <a:extLst>
                <a:ext uri="{FF2B5EF4-FFF2-40B4-BE49-F238E27FC236}">
                  <a16:creationId xmlns:a16="http://schemas.microsoft.com/office/drawing/2014/main" id="{A5ED8E1C-1E3F-0297-4DA8-77BCD58D686D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rot="5400000" flipH="1" flipV="1">
              <a:off x="2322497" y="4178305"/>
              <a:ext cx="3500462" cy="1588"/>
            </a:xfrm>
            <a:prstGeom prst="straightConnector1">
              <a:avLst/>
            </a:prstGeom>
            <a:noFill/>
            <a:ln w="38100" algn="ctr">
              <a:solidFill>
                <a:schemeClr val="tx1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69642" name="TextBox 10">
              <a:extLst>
                <a:ext uri="{FF2B5EF4-FFF2-40B4-BE49-F238E27FC236}">
                  <a16:creationId xmlns:a16="http://schemas.microsoft.com/office/drawing/2014/main" id="{5A20ED57-76D4-0646-1AC2-5E1CDCECBBC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-5400000">
              <a:off x="2855300" y="3788378"/>
              <a:ext cx="1945345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GB" altLang="en-US" sz="1800"/>
                <a:t>Performance</a:t>
              </a:r>
            </a:p>
          </p:txBody>
        </p:sp>
        <p:sp>
          <p:nvSpPr>
            <p:cNvPr id="69643" name="TextBox 11">
              <a:extLst>
                <a:ext uri="{FF2B5EF4-FFF2-40B4-BE49-F238E27FC236}">
                  <a16:creationId xmlns:a16="http://schemas.microsoft.com/office/drawing/2014/main" id="{62CD9226-7721-B439-8FF1-0B8682B0D1F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572130" y="6060064"/>
              <a:ext cx="1669533" cy="4377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GB" altLang="en-US" sz="1800"/>
                <a:t>Arousal</a:t>
              </a:r>
            </a:p>
          </p:txBody>
        </p:sp>
        <p:sp>
          <p:nvSpPr>
            <p:cNvPr id="69644" name="TextBox 12">
              <a:extLst>
                <a:ext uri="{FF2B5EF4-FFF2-40B4-BE49-F238E27FC236}">
                  <a16:creationId xmlns:a16="http://schemas.microsoft.com/office/drawing/2014/main" id="{0BBB6A5E-9387-4A7E-E054-FCA070BFD32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143372" y="6000768"/>
              <a:ext cx="1285884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GB" altLang="en-US" sz="1800">
                  <a:solidFill>
                    <a:srgbClr val="FF0000"/>
                  </a:solidFill>
                </a:rPr>
                <a:t>low</a:t>
              </a:r>
            </a:p>
          </p:txBody>
        </p:sp>
        <p:sp>
          <p:nvSpPr>
            <p:cNvPr id="69645" name="TextBox 13">
              <a:extLst>
                <a:ext uri="{FF2B5EF4-FFF2-40B4-BE49-F238E27FC236}">
                  <a16:creationId xmlns:a16="http://schemas.microsoft.com/office/drawing/2014/main" id="{89CE55FE-5D1E-EF24-6813-6B1E78F6AB6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715272" y="6000768"/>
              <a:ext cx="928694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GB" altLang="en-US" sz="1800">
                  <a:solidFill>
                    <a:srgbClr val="FF0000"/>
                  </a:solidFill>
                </a:rPr>
                <a:t>high</a:t>
              </a: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E31AA278-E46E-2177-FF06-1346E3975D99}"/>
                </a:ext>
              </a:extLst>
            </p:cNvPr>
            <p:cNvSpPr txBox="1"/>
            <p:nvPr/>
          </p:nvSpPr>
          <p:spPr>
            <a:xfrm>
              <a:off x="4827325" y="2071796"/>
              <a:ext cx="3380075" cy="474137"/>
            </a:xfrm>
            <a:prstGeom prst="rect">
              <a:avLst/>
            </a:prstGeom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>
              <a:spAutoFit/>
            </a:bodyPr>
            <a:lstStyle/>
            <a:p>
              <a:pPr>
                <a:defRPr/>
              </a:pPr>
              <a:r>
                <a:rPr lang="en-GB" sz="2000" dirty="0">
                  <a:latin typeface="+mj-lt"/>
                </a:rPr>
                <a:t>Inverted U Theory</a:t>
              </a:r>
            </a:p>
          </p:txBody>
        </p:sp>
        <p:sp>
          <p:nvSpPr>
            <p:cNvPr id="69647" name="Freeform 7">
              <a:extLst>
                <a:ext uri="{FF2B5EF4-FFF2-40B4-BE49-F238E27FC236}">
                  <a16:creationId xmlns:a16="http://schemas.microsoft.com/office/drawing/2014/main" id="{85A062AF-AEEC-C91A-AD3A-BF3D7FEA7CC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43438" y="3000372"/>
              <a:ext cx="3286125" cy="2500313"/>
            </a:xfrm>
            <a:custGeom>
              <a:avLst/>
              <a:gdLst>
                <a:gd name="T0" fmla="*/ 0 w 1651819"/>
                <a:gd name="T1" fmla="*/ 29493657 h 1963993"/>
                <a:gd name="T2" fmla="*/ 2147483647 w 1651819"/>
                <a:gd name="T3" fmla="*/ 36910 h 1963993"/>
                <a:gd name="T4" fmla="*/ 2147483647 w 1651819"/>
                <a:gd name="T5" fmla="*/ 29272163 h 1963993"/>
                <a:gd name="T6" fmla="*/ 0 60000 65536"/>
                <a:gd name="T7" fmla="*/ 0 60000 65536"/>
                <a:gd name="T8" fmla="*/ 0 60000 65536"/>
                <a:gd name="T9" fmla="*/ 0 w 1651819"/>
                <a:gd name="T10" fmla="*/ 0 h 1963993"/>
                <a:gd name="T11" fmla="*/ 1651819 w 1651819"/>
                <a:gd name="T12" fmla="*/ 1963993 h 1963993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651819" h="1963993">
                  <a:moveTo>
                    <a:pt x="0" y="1963993"/>
                  </a:moveTo>
                  <a:cubicBezTo>
                    <a:pt x="253181" y="984454"/>
                    <a:pt x="506362" y="4916"/>
                    <a:pt x="781665" y="2458"/>
                  </a:cubicBezTo>
                  <a:cubicBezTo>
                    <a:pt x="1056968" y="0"/>
                    <a:pt x="1354393" y="974622"/>
                    <a:pt x="1651819" y="1949245"/>
                  </a:cubicBezTo>
                </a:path>
              </a:pathLst>
            </a:custGeom>
            <a:noFill/>
            <a:ln w="38100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 eaLnBrk="0" hangingPunct="0"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endParaRPr lang="en-US" altLang="en-US"/>
            </a:p>
          </p:txBody>
        </p:sp>
      </p:grpSp>
      <p:sp>
        <p:nvSpPr>
          <p:cNvPr id="69638" name="Oval 7">
            <a:extLst>
              <a:ext uri="{FF2B5EF4-FFF2-40B4-BE49-F238E27FC236}">
                <a16:creationId xmlns:a16="http://schemas.microsoft.com/office/drawing/2014/main" id="{DF201634-7325-9839-8F76-CE4DC9DFDD6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00250" y="3071813"/>
            <a:ext cx="1057275" cy="603250"/>
          </a:xfrm>
          <a:prstGeom prst="ellipse">
            <a:avLst/>
          </a:prstGeom>
          <a:noFill/>
          <a:ln w="38100" algn="ctr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cxnSp>
        <p:nvCxnSpPr>
          <p:cNvPr id="69639" name="Straight Arrow Connector 17">
            <a:extLst>
              <a:ext uri="{FF2B5EF4-FFF2-40B4-BE49-F238E27FC236}">
                <a16:creationId xmlns:a16="http://schemas.microsoft.com/office/drawing/2014/main" id="{528C4A9C-D6D3-7770-75DB-A85215428B1B}"/>
              </a:ext>
            </a:extLst>
          </p:cNvPr>
          <p:cNvCxnSpPr>
            <a:cxnSpLocks noChangeShapeType="1"/>
          </p:cNvCxnSpPr>
          <p:nvPr/>
        </p:nvCxnSpPr>
        <p:spPr bwMode="auto">
          <a:xfrm flipV="1">
            <a:off x="928688" y="5643563"/>
            <a:ext cx="3071812" cy="9525"/>
          </a:xfrm>
          <a:prstGeom prst="straightConnector1">
            <a:avLst/>
          </a:prstGeom>
          <a:noFill/>
          <a:ln w="38100" algn="ctr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3" grpId="0"/>
      <p:bldP spid="6" grpId="0" animBg="1"/>
    </p:bld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8" name="Rectangle 8">
            <a:extLst>
              <a:ext uri="{FF2B5EF4-FFF2-40B4-BE49-F238E27FC236}">
                <a16:creationId xmlns:a16="http://schemas.microsoft.com/office/drawing/2014/main" id="{9E2F7306-AD15-22D0-71B9-F14A1C53C7B4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8625" y="142875"/>
            <a:ext cx="5584825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GB" altLang="en-US" sz="3600">
                <a:solidFill>
                  <a:srgbClr val="0000FF"/>
                </a:solidFill>
                <a:latin typeface="Arial Narrow" panose="020B0604020202020204" pitchFamily="34" charset="0"/>
              </a:rPr>
              <a:t>Arousal – Catastrophe Theory</a:t>
            </a:r>
            <a:endParaRPr lang="en-GB" altLang="en-US" sz="3600"/>
          </a:p>
        </p:txBody>
      </p:sp>
      <p:graphicFrame>
        <p:nvGraphicFramePr>
          <p:cNvPr id="94213" name="Object 2">
            <a:extLst>
              <a:ext uri="{FF2B5EF4-FFF2-40B4-BE49-F238E27FC236}">
                <a16:creationId xmlns:a16="http://schemas.microsoft.com/office/drawing/2014/main" id="{A1998382-C8A6-1AE4-7356-B9B40A281511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855788" y="928688"/>
          <a:ext cx="5359400" cy="5143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Artwork" r:id="rId4" imgW="3321050" imgH="3187700" progId="Adobe.Illustrator.9">
                  <p:embed/>
                </p:oleObj>
              </mc:Choice>
              <mc:Fallback>
                <p:oleObj name="Artwork" r:id="rId4" imgW="3321050" imgH="3187700" progId="Adobe.Illustrator.9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55788" y="928688"/>
                        <a:ext cx="5359400" cy="5143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4214" name="Object 3">
            <a:extLst>
              <a:ext uri="{FF2B5EF4-FFF2-40B4-BE49-F238E27FC236}">
                <a16:creationId xmlns:a16="http://schemas.microsoft.com/office/drawing/2014/main" id="{D81DB3FA-1E71-41FF-D435-3CBA0D5E0809}"/>
              </a:ext>
            </a:extLst>
          </p:cNvPr>
          <p:cNvGraphicFramePr>
            <a:graphicFrameLocks noChangeAspect="1"/>
          </p:cNvGraphicFramePr>
          <p:nvPr/>
        </p:nvGraphicFramePr>
        <p:xfrm>
          <a:off x="3214688" y="1785938"/>
          <a:ext cx="3976687" cy="34655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Artwork" r:id="rId6" imgW="2324100" imgH="2025650" progId="Adobe.Illustrator.9">
                  <p:embed/>
                </p:oleObj>
              </mc:Choice>
              <mc:Fallback>
                <p:oleObj name="Artwork" r:id="rId6" imgW="2324100" imgH="2025650" progId="Adobe.Illustrator.9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14688" y="1785938"/>
                        <a:ext cx="3976687" cy="34655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29" name="Rectangle 8">
            <a:extLst>
              <a:ext uri="{FF2B5EF4-FFF2-40B4-BE49-F238E27FC236}">
                <a16:creationId xmlns:a16="http://schemas.microsoft.com/office/drawing/2014/main" id="{16966655-3045-ECB1-C342-8C465A05A175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8625" y="6110288"/>
            <a:ext cx="8143875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GB" altLang="en-US" b="0"/>
              <a:t>How would you interpret this graph?</a:t>
            </a:r>
          </a:p>
        </p:txBody>
      </p:sp>
    </p:spTree>
    <p:custDataLst>
      <p:tags r:id="rId1"/>
    </p:custData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151567FE-CF58-CB11-FAC5-E7A83B665B2A}"/>
              </a:ext>
            </a:extLst>
          </p:cNvPr>
          <p:cNvSpPr/>
          <p:nvPr/>
        </p:nvSpPr>
        <p:spPr>
          <a:xfrm>
            <a:off x="428625" y="842963"/>
            <a:ext cx="8429625" cy="1200150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en-GB" b="0" dirty="0"/>
              <a:t>This theory proposed performance increases as arousal increases but if arousal gets too high a complete loss of performance occurs. </a:t>
            </a:r>
            <a:r>
              <a:rPr lang="en-GB" dirty="0">
                <a:solidFill>
                  <a:schemeClr val="accent4">
                    <a:lumMod val="10000"/>
                  </a:schemeClr>
                </a:solidFill>
              </a:rPr>
              <a:t>(the catastrophe!)</a:t>
            </a:r>
            <a:endParaRPr lang="en-GB" b="0" dirty="0"/>
          </a:p>
        </p:txBody>
      </p:sp>
      <p:sp>
        <p:nvSpPr>
          <p:cNvPr id="2053" name="Rectangle 8">
            <a:extLst>
              <a:ext uri="{FF2B5EF4-FFF2-40B4-BE49-F238E27FC236}">
                <a16:creationId xmlns:a16="http://schemas.microsoft.com/office/drawing/2014/main" id="{F4E031B4-BE55-CC88-0D8B-43D878DF28EA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8625" y="142875"/>
            <a:ext cx="5584825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GB" altLang="en-US" sz="3600">
                <a:solidFill>
                  <a:srgbClr val="0000FF"/>
                </a:solidFill>
                <a:latin typeface="Arial Narrow" panose="020B0604020202020204" pitchFamily="34" charset="0"/>
              </a:rPr>
              <a:t>Arousal – Catastrophe Theory</a:t>
            </a:r>
            <a:endParaRPr lang="en-GB" altLang="en-US" sz="3600"/>
          </a:p>
        </p:txBody>
      </p:sp>
      <p:graphicFrame>
        <p:nvGraphicFramePr>
          <p:cNvPr id="94213" name="Object 2">
            <a:extLst>
              <a:ext uri="{FF2B5EF4-FFF2-40B4-BE49-F238E27FC236}">
                <a16:creationId xmlns:a16="http://schemas.microsoft.com/office/drawing/2014/main" id="{FDFD47F4-5C69-EC6D-28AA-4D5DA8594B08}"/>
              </a:ext>
            </a:extLst>
          </p:cNvPr>
          <p:cNvGraphicFramePr>
            <a:graphicFrameLocks noChangeAspect="1"/>
          </p:cNvGraphicFramePr>
          <p:nvPr/>
        </p:nvGraphicFramePr>
        <p:xfrm>
          <a:off x="4429125" y="2357438"/>
          <a:ext cx="4343400" cy="4168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Artwork" r:id="rId4" imgW="3321050" imgH="3187700" progId="Adobe.Illustrator.9">
                  <p:embed/>
                </p:oleObj>
              </mc:Choice>
              <mc:Fallback>
                <p:oleObj name="Artwork" r:id="rId4" imgW="3321050" imgH="3187700" progId="Adobe.Illustrator.9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29125" y="2357438"/>
                        <a:ext cx="4343400" cy="41687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4214" name="Object 3">
            <a:extLst>
              <a:ext uri="{FF2B5EF4-FFF2-40B4-BE49-F238E27FC236}">
                <a16:creationId xmlns:a16="http://schemas.microsoft.com/office/drawing/2014/main" id="{2DC66D37-8E37-F661-C4E3-4DF8BADD8D16}"/>
              </a:ext>
            </a:extLst>
          </p:cNvPr>
          <p:cNvGraphicFramePr>
            <a:graphicFrameLocks noChangeAspect="1"/>
          </p:cNvGraphicFramePr>
          <p:nvPr/>
        </p:nvGraphicFramePr>
        <p:xfrm>
          <a:off x="5572125" y="3195638"/>
          <a:ext cx="3048000" cy="26558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Artwork" r:id="rId6" imgW="2324100" imgH="2025650" progId="Adobe.Illustrator.9">
                  <p:embed/>
                </p:oleObj>
              </mc:Choice>
              <mc:Fallback>
                <p:oleObj name="Artwork" r:id="rId6" imgW="2324100" imgH="2025650" progId="Adobe.Illustrator.9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72125" y="3195638"/>
                        <a:ext cx="3048000" cy="26558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Rectangle 12">
            <a:extLst>
              <a:ext uri="{FF2B5EF4-FFF2-40B4-BE49-F238E27FC236}">
                <a16:creationId xmlns:a16="http://schemas.microsoft.com/office/drawing/2014/main" id="{5B229279-5C5B-AF85-4D93-1F88858C8869}"/>
              </a:ext>
            </a:extLst>
          </p:cNvPr>
          <p:cNvSpPr/>
          <p:nvPr/>
        </p:nvSpPr>
        <p:spPr>
          <a:xfrm>
            <a:off x="500063" y="2286000"/>
            <a:ext cx="3571875" cy="230822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spcBef>
                <a:spcPts val="0"/>
              </a:spcBef>
              <a:buClr>
                <a:schemeClr val="tx1"/>
              </a:buClr>
              <a:defRPr/>
            </a:pPr>
            <a:r>
              <a:rPr kumimoji="1" lang="en-GB" b="0" dirty="0">
                <a:latin typeface="+mj-lt"/>
              </a:rPr>
              <a:t>e.g. the golfer who tries too hard and completely misses the fairway from his drive at the 18th hole when in a winning position.</a:t>
            </a:r>
          </a:p>
        </p:txBody>
      </p:sp>
      <p:pic>
        <p:nvPicPr>
          <p:cNvPr id="10248" name="Picture 8" descr="http://www.bucpower.com/bucsuk-golf1168.jpg">
            <a:extLst>
              <a:ext uri="{FF2B5EF4-FFF2-40B4-BE49-F238E27FC236}">
                <a16:creationId xmlns:a16="http://schemas.microsoft.com/office/drawing/2014/main" id="{9B30708A-0349-88D9-C76A-2FF7D4C966B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86063" y="4214813"/>
            <a:ext cx="1785937" cy="2382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AD19679A-6164-1FB8-6F46-EBCCC361B62D}"/>
              </a:ext>
            </a:extLst>
          </p:cNvPr>
          <p:cNvSpPr/>
          <p:nvPr/>
        </p:nvSpPr>
        <p:spPr>
          <a:xfrm>
            <a:off x="6286500" y="1714500"/>
            <a:ext cx="2500313" cy="47942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>
              <a:lnSpc>
                <a:spcPct val="90000"/>
              </a:lnSpc>
              <a:defRPr/>
            </a:pPr>
            <a:r>
              <a:rPr lang="en-GB" sz="2800" dirty="0">
                <a:latin typeface="+mj-lt"/>
              </a:rPr>
              <a:t>EXAMPLES?</a:t>
            </a: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102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3" grpId="0" animBg="1"/>
      <p:bldP spid="8" grpId="0" animBg="1"/>
    </p:bld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1">
            <a:extLst>
              <a:ext uri="{FF2B5EF4-FFF2-40B4-BE49-F238E27FC236}">
                <a16:creationId xmlns:a16="http://schemas.microsoft.com/office/drawing/2014/main" id="{59862C26-2F58-45F7-3EEC-3E35E6152AD4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8625" y="1000125"/>
            <a:ext cx="8143875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GB" altLang="en-US" b="0"/>
              <a:t>This theory suggest an i</a:t>
            </a:r>
            <a:r>
              <a:rPr lang="en-US" altLang="en-US" b="0"/>
              <a:t>individual interprets arousal and sees the effect as negative rather than using the feelings to drive performance.</a:t>
            </a:r>
          </a:p>
        </p:txBody>
      </p:sp>
      <p:sp>
        <p:nvSpPr>
          <p:cNvPr id="70659" name="Rectangle 8">
            <a:extLst>
              <a:ext uri="{FF2B5EF4-FFF2-40B4-BE49-F238E27FC236}">
                <a16:creationId xmlns:a16="http://schemas.microsoft.com/office/drawing/2014/main" id="{4F8ACD2B-5F4B-5B1F-867C-76525956FE99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8625" y="282575"/>
            <a:ext cx="323215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GB" altLang="en-US" sz="3600">
                <a:solidFill>
                  <a:srgbClr val="0000FF"/>
                </a:solidFill>
                <a:latin typeface="Arial Narrow" panose="020B0604020202020204" pitchFamily="34" charset="0"/>
              </a:rPr>
              <a:t>Reversal Theory</a:t>
            </a:r>
            <a:endParaRPr lang="en-GB" altLang="en-US" sz="360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C5FE7A5E-D98D-57AB-8610-456CF0A41177}"/>
              </a:ext>
            </a:extLst>
          </p:cNvPr>
          <p:cNvSpPr/>
          <p:nvPr/>
        </p:nvSpPr>
        <p:spPr>
          <a:xfrm>
            <a:off x="5500688" y="3214688"/>
            <a:ext cx="3214687" cy="230822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en-US" b="0" dirty="0">
                <a:latin typeface="+mj-lt"/>
              </a:rPr>
              <a:t>Athlete’s should attempt to interpret arousal as </a:t>
            </a:r>
            <a:r>
              <a:rPr lang="en-US" dirty="0">
                <a:latin typeface="+mj-lt"/>
              </a:rPr>
              <a:t>pleasant excitement </a:t>
            </a:r>
            <a:r>
              <a:rPr lang="en-US" b="0" dirty="0">
                <a:latin typeface="+mj-lt"/>
              </a:rPr>
              <a:t>rather than </a:t>
            </a:r>
            <a:r>
              <a:rPr lang="en-US" dirty="0">
                <a:latin typeface="+mj-lt"/>
              </a:rPr>
              <a:t>unpleasant anxiety.</a:t>
            </a:r>
            <a:endParaRPr lang="en-GB" dirty="0">
              <a:latin typeface="+mj-lt"/>
            </a:endParaRPr>
          </a:p>
        </p:txBody>
      </p:sp>
      <p:pic>
        <p:nvPicPr>
          <p:cNvPr id="70661" name="Picture 6" descr="C:\Documents and Settings\School\My Documents\My Pictures\LOCOG PICTURES\1253422_M01.jpg">
            <a:extLst>
              <a:ext uri="{FF2B5EF4-FFF2-40B4-BE49-F238E27FC236}">
                <a16:creationId xmlns:a16="http://schemas.microsoft.com/office/drawing/2014/main" id="{12AF7EFE-6F4D-2B1F-D715-1ED0E874B85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063" y="2928938"/>
            <a:ext cx="4786312" cy="278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8">
            <a:extLst>
              <a:ext uri="{FF2B5EF4-FFF2-40B4-BE49-F238E27FC236}">
                <a16:creationId xmlns:a16="http://schemas.microsoft.com/office/drawing/2014/main" id="{A1E0A12B-20F5-E533-B176-CC45DE988BAA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8625" y="282575"/>
            <a:ext cx="3660775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GB" altLang="en-US" sz="3600">
                <a:solidFill>
                  <a:srgbClr val="0000FF"/>
                </a:solidFill>
                <a:latin typeface="Arial Narrow" panose="020B0604020202020204" pitchFamily="34" charset="0"/>
              </a:rPr>
              <a:t>Controlling Anxiety</a:t>
            </a:r>
            <a:endParaRPr lang="en-GB" altLang="en-US" sz="360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A564123F-7379-9F3B-7D80-E4328E6887B3}"/>
              </a:ext>
            </a:extLst>
          </p:cNvPr>
          <p:cNvSpPr/>
          <p:nvPr/>
        </p:nvSpPr>
        <p:spPr>
          <a:xfrm>
            <a:off x="428625" y="1177925"/>
            <a:ext cx="8143875" cy="4894263"/>
          </a:xfrm>
          <a:prstGeom prst="rect">
            <a:avLst/>
          </a:prstGeom>
        </p:spPr>
        <p:txBody>
          <a:bodyPr>
            <a:spAutoFit/>
          </a:bodyPr>
          <a:lstStyle/>
          <a:p>
            <a:pPr eaLnBrk="0" hangingPunct="0">
              <a:defRPr/>
            </a:pPr>
            <a:r>
              <a:rPr lang="en-GB" b="0" dirty="0">
                <a:solidFill>
                  <a:srgbClr val="FF0000"/>
                </a:solidFill>
              </a:rPr>
              <a:t>Imagery/visualisation/Mental Rehearsal:</a:t>
            </a:r>
          </a:p>
          <a:p>
            <a:pPr eaLnBrk="0" hangingPunct="0">
              <a:defRPr/>
            </a:pPr>
            <a:br>
              <a:rPr lang="en-GB" b="0" dirty="0">
                <a:solidFill>
                  <a:srgbClr val="FF0000"/>
                </a:solidFill>
              </a:rPr>
            </a:br>
            <a:r>
              <a:rPr lang="en-GB" b="0" dirty="0"/>
              <a:t>Formation of mental pictures of successful performances.</a:t>
            </a:r>
            <a:br>
              <a:rPr lang="en-GB" b="0" dirty="0"/>
            </a:br>
            <a:br>
              <a:rPr lang="en-GB" b="0" dirty="0">
                <a:latin typeface="+mj-lt"/>
              </a:rPr>
            </a:br>
            <a:r>
              <a:rPr lang="en-GB" b="0" u="sng" dirty="0">
                <a:latin typeface="+mj-lt"/>
              </a:rPr>
              <a:t>During IMAGERY the performer will:</a:t>
            </a:r>
          </a:p>
          <a:p>
            <a:pPr eaLnBrk="0" hangingPunct="0">
              <a:defRPr/>
            </a:pPr>
            <a:endParaRPr lang="en-GB" b="0" u="sng" dirty="0">
              <a:latin typeface="+mj-lt"/>
            </a:endParaRPr>
          </a:p>
          <a:p>
            <a:pPr eaLnBrk="0" hangingPunct="0">
              <a:buFont typeface="Arial" pitchFamily="34" charset="0"/>
              <a:buChar char="•"/>
              <a:defRPr/>
            </a:pPr>
            <a:r>
              <a:rPr lang="en-GB" b="0" dirty="0">
                <a:latin typeface="+mj-lt"/>
              </a:rPr>
              <a:t> Create a vision of calm/tranquil surroundings</a:t>
            </a:r>
          </a:p>
          <a:p>
            <a:pPr eaLnBrk="0" hangingPunct="0">
              <a:defRPr/>
            </a:pPr>
            <a:endParaRPr lang="en-GB" b="0" dirty="0">
              <a:latin typeface="+mj-lt"/>
            </a:endParaRPr>
          </a:p>
          <a:p>
            <a:pPr eaLnBrk="0" hangingPunct="0">
              <a:buFont typeface="Arial" pitchFamily="34" charset="0"/>
              <a:buChar char="•"/>
              <a:defRPr/>
            </a:pPr>
            <a:r>
              <a:rPr lang="en-GB" b="0" dirty="0">
                <a:latin typeface="+mj-lt"/>
              </a:rPr>
              <a:t> Recreate a feeling of a successful movement</a:t>
            </a:r>
          </a:p>
          <a:p>
            <a:pPr eaLnBrk="0" hangingPunct="0">
              <a:defRPr/>
            </a:pPr>
            <a:endParaRPr lang="en-GB" b="0" dirty="0">
              <a:latin typeface="+mj-lt"/>
            </a:endParaRPr>
          </a:p>
          <a:p>
            <a:pPr eaLnBrk="0" hangingPunct="0">
              <a:buFont typeface="Arial" pitchFamily="34" charset="0"/>
              <a:buChar char="•"/>
              <a:defRPr/>
            </a:pPr>
            <a:r>
              <a:rPr lang="en-GB" b="0" dirty="0">
                <a:latin typeface="+mj-lt"/>
              </a:rPr>
              <a:t> Create the sounds and emotional feelings experienced with success  </a:t>
            </a:r>
          </a:p>
          <a:p>
            <a:pPr eaLnBrk="0" hangingPunct="0">
              <a:defRPr/>
            </a:pPr>
            <a:r>
              <a:rPr lang="en-GB" b="0" dirty="0"/>
              <a:t> </a:t>
            </a:r>
          </a:p>
        </p:txBody>
      </p:sp>
    </p:spTree>
    <p:custDataLst>
      <p:tags r:id="rId1"/>
    </p:custData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8">
            <a:extLst>
              <a:ext uri="{FF2B5EF4-FFF2-40B4-BE49-F238E27FC236}">
                <a16:creationId xmlns:a16="http://schemas.microsoft.com/office/drawing/2014/main" id="{B636610A-2AAF-A8C0-159D-B0E3D2DF68AE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8625" y="966788"/>
            <a:ext cx="8143875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GB" altLang="en-US" b="0">
                <a:solidFill>
                  <a:srgbClr val="FF0000"/>
                </a:solidFill>
              </a:rPr>
              <a:t>Relaxation Techniques: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455BC011-6788-EF7A-BAB9-8485280228B3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8625" y="1527175"/>
            <a:ext cx="8286750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GB" altLang="en-US" b="0"/>
              <a:t>The performer relaxes the chest and shoulder muscles. Deep breathing will redirect attention and reduce anxiety. </a:t>
            </a:r>
          </a:p>
        </p:txBody>
      </p:sp>
      <p:sp>
        <p:nvSpPr>
          <p:cNvPr id="72708" name="Rectangle 8">
            <a:extLst>
              <a:ext uri="{FF2B5EF4-FFF2-40B4-BE49-F238E27FC236}">
                <a16:creationId xmlns:a16="http://schemas.microsoft.com/office/drawing/2014/main" id="{0D4A9697-7126-EB5E-C41F-BB7BB4CF3FF1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8625" y="282575"/>
            <a:ext cx="3660775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GB" altLang="en-US" sz="3600">
                <a:solidFill>
                  <a:srgbClr val="0000FF"/>
                </a:solidFill>
                <a:latin typeface="Arial Narrow" panose="020B0604020202020204" pitchFamily="34" charset="0"/>
              </a:rPr>
              <a:t>Controlling Anxiety</a:t>
            </a:r>
            <a:endParaRPr lang="en-GB" altLang="en-US" sz="360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43A319D5-6DD9-B820-C54F-ECBAAF098DB5}"/>
              </a:ext>
            </a:extLst>
          </p:cNvPr>
          <p:cNvSpPr/>
          <p:nvPr/>
        </p:nvSpPr>
        <p:spPr>
          <a:xfrm>
            <a:off x="571500" y="3286125"/>
            <a:ext cx="2428875" cy="230822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en-GB" b="0" dirty="0">
                <a:latin typeface="+mj-lt"/>
              </a:rPr>
              <a:t>Progressive muscle relaxation is also used to controlling anxiety</a:t>
            </a:r>
            <a:endParaRPr lang="en-GB" dirty="0">
              <a:latin typeface="+mj-lt"/>
            </a:endParaRPr>
          </a:p>
        </p:txBody>
      </p:sp>
      <p:pic>
        <p:nvPicPr>
          <p:cNvPr id="72710" name="Picture 8" descr="C:\Documents and Settings\School\My Documents\Dropbox\ropes\breathing.jpg">
            <a:extLst>
              <a:ext uri="{FF2B5EF4-FFF2-40B4-BE49-F238E27FC236}">
                <a16:creationId xmlns:a16="http://schemas.microsoft.com/office/drawing/2014/main" id="{E97D609A-1E2C-0966-2883-BDC8E5A3514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00500" y="2500313"/>
            <a:ext cx="4357688" cy="3990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B75E77EE-4DF6-F34E-C719-C4B2880F3DB3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8625" y="1285875"/>
            <a:ext cx="4572000" cy="3046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en-GB" b="0" u="sng" dirty="0">
                <a:solidFill>
                  <a:srgbClr val="7030A0"/>
                </a:solidFill>
                <a:latin typeface="+mj-lt"/>
                <a:cs typeface="Arial" charset="0"/>
              </a:rPr>
              <a:t>Psychological core</a:t>
            </a:r>
          </a:p>
          <a:p>
            <a:pPr>
              <a:defRPr/>
            </a:pPr>
            <a:r>
              <a:rPr lang="en-GB" b="0" dirty="0">
                <a:latin typeface="+mj-lt"/>
                <a:cs typeface="Arial" charset="0"/>
              </a:rPr>
              <a:t>This </a:t>
            </a:r>
            <a:r>
              <a:rPr lang="en-US" b="0" dirty="0">
                <a:latin typeface="+mj-lt"/>
                <a:cs typeface="Arial" charset="0"/>
              </a:rPr>
              <a:t>encompassing attitudes, values, interests and beliefs. </a:t>
            </a:r>
          </a:p>
          <a:p>
            <a:pPr>
              <a:defRPr/>
            </a:pPr>
            <a:r>
              <a:rPr lang="en-GB" b="0" dirty="0">
                <a:latin typeface="+mj-lt"/>
                <a:cs typeface="Arial" charset="0"/>
              </a:rPr>
              <a:t>This is the ‘real you’</a:t>
            </a:r>
          </a:p>
          <a:p>
            <a:pPr>
              <a:defRPr/>
            </a:pPr>
            <a:endParaRPr lang="en-GB" b="0" dirty="0">
              <a:latin typeface="+mj-lt"/>
              <a:cs typeface="Arial" charset="0"/>
            </a:endParaRPr>
          </a:p>
          <a:p>
            <a:pPr>
              <a:defRPr/>
            </a:pPr>
            <a:r>
              <a:rPr lang="en-GB" b="0" dirty="0">
                <a:latin typeface="+mj-lt"/>
                <a:cs typeface="Arial" charset="0"/>
              </a:rPr>
              <a:t>e.g. a sportsman’s belief that fair play underlies his attitude on the field of play.</a:t>
            </a:r>
          </a:p>
        </p:txBody>
      </p:sp>
      <p:sp>
        <p:nvSpPr>
          <p:cNvPr id="11267" name="Rectangle 10">
            <a:extLst>
              <a:ext uri="{FF2B5EF4-FFF2-40B4-BE49-F238E27FC236}">
                <a16:creationId xmlns:a16="http://schemas.microsoft.com/office/drawing/2014/main" id="{CB94185B-C83C-09FD-B1FF-782C39DC6981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7188" y="4929188"/>
            <a:ext cx="7929562" cy="1570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GB" altLang="en-US" b="0" u="sng">
                <a:solidFill>
                  <a:srgbClr val="7030A0"/>
                </a:solidFill>
              </a:rPr>
              <a:t>Typical responses</a:t>
            </a:r>
          </a:p>
          <a:p>
            <a:pPr eaLnBrk="1" hangingPunct="1"/>
            <a:r>
              <a:rPr lang="en-GB" altLang="en-US" b="0"/>
              <a:t>The way in which an individual responds in certain situations. e.g. stopping fighting at the bell.</a:t>
            </a:r>
          </a:p>
          <a:p>
            <a:pPr eaLnBrk="1" hangingPunct="1"/>
            <a:endParaRPr lang="en-GB" altLang="en-US" b="0"/>
          </a:p>
        </p:txBody>
      </p:sp>
      <p:grpSp>
        <p:nvGrpSpPr>
          <p:cNvPr id="11268" name="Group 6">
            <a:extLst>
              <a:ext uri="{FF2B5EF4-FFF2-40B4-BE49-F238E27FC236}">
                <a16:creationId xmlns:a16="http://schemas.microsoft.com/office/drawing/2014/main" id="{E89B3702-FBDF-5093-C985-C5042AB48C09}"/>
              </a:ext>
            </a:extLst>
          </p:cNvPr>
          <p:cNvGrpSpPr>
            <a:grpSpLocks/>
          </p:cNvGrpSpPr>
          <p:nvPr/>
        </p:nvGrpSpPr>
        <p:grpSpPr bwMode="auto">
          <a:xfrm>
            <a:off x="4500563" y="857250"/>
            <a:ext cx="4400550" cy="2857500"/>
            <a:chOff x="285720" y="1000108"/>
            <a:chExt cx="8580080" cy="5572164"/>
          </a:xfrm>
        </p:grpSpPr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4F24C139-3B37-F5DD-B998-1A2C07DC4EF5}"/>
                </a:ext>
              </a:extLst>
            </p:cNvPr>
            <p:cNvSpPr/>
            <p:nvPr/>
          </p:nvSpPr>
          <p:spPr bwMode="auto">
            <a:xfrm>
              <a:off x="3000268" y="2430297"/>
              <a:ext cx="2785740" cy="2786082"/>
            </a:xfrm>
            <a:prstGeom prst="ellipse">
              <a:avLst/>
            </a:prstGeom>
            <a:solidFill>
              <a:schemeClr val="accent3">
                <a:lumMod val="20000"/>
                <a:lumOff val="80000"/>
              </a:schemeClr>
            </a:solidFill>
            <a:ln w="571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en-GB" dirty="0">
                <a:latin typeface="Arial" charset="0"/>
              </a:endParaRPr>
            </a:p>
          </p:txBody>
        </p:sp>
        <p:sp>
          <p:nvSpPr>
            <p:cNvPr id="11271" name="Oval 8">
              <a:extLst>
                <a:ext uri="{FF2B5EF4-FFF2-40B4-BE49-F238E27FC236}">
                  <a16:creationId xmlns:a16="http://schemas.microsoft.com/office/drawing/2014/main" id="{05F122F1-61C6-86D6-A1BF-8EF249197E0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14546" y="1714488"/>
              <a:ext cx="4286280" cy="4214842"/>
            </a:xfrm>
            <a:prstGeom prst="ellipse">
              <a:avLst/>
            </a:prstGeom>
            <a:noFill/>
            <a:ln w="57150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 eaLnBrk="0" hangingPunct="0"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1272" name="Oval 9">
              <a:extLst>
                <a:ext uri="{FF2B5EF4-FFF2-40B4-BE49-F238E27FC236}">
                  <a16:creationId xmlns:a16="http://schemas.microsoft.com/office/drawing/2014/main" id="{30F7ED47-D232-948C-6D58-492E335ABD3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71604" y="1071546"/>
              <a:ext cx="5643602" cy="5500726"/>
            </a:xfrm>
            <a:prstGeom prst="ellipse">
              <a:avLst/>
            </a:prstGeom>
            <a:noFill/>
            <a:ln w="57150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 eaLnBrk="0" hangingPunct="0"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F3DCA44A-58DD-8FAE-1235-DB368CA66A54}"/>
                </a:ext>
              </a:extLst>
            </p:cNvPr>
            <p:cNvSpPr/>
            <p:nvPr/>
          </p:nvSpPr>
          <p:spPr>
            <a:xfrm>
              <a:off x="3285033" y="3358991"/>
              <a:ext cx="2092400" cy="838921"/>
            </a:xfrm>
            <a:prstGeom prst="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>
              <a:spAutoFit/>
            </a:bodyPr>
            <a:lstStyle/>
            <a:p>
              <a:pPr algn="ctr">
                <a:defRPr/>
              </a:pPr>
              <a:r>
                <a:rPr lang="en-GB" sz="1100" b="0" dirty="0">
                  <a:solidFill>
                    <a:srgbClr val="7030A0"/>
                  </a:solidFill>
                  <a:latin typeface="+mj-lt"/>
                </a:rPr>
                <a:t>Psychological core</a:t>
              </a:r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41D9A5FB-F8DA-020F-2AD6-ACA4339C5272}"/>
                </a:ext>
              </a:extLst>
            </p:cNvPr>
            <p:cNvSpPr/>
            <p:nvPr/>
          </p:nvSpPr>
          <p:spPr>
            <a:xfrm>
              <a:off x="6216251" y="1071309"/>
              <a:ext cx="2649549" cy="900832"/>
            </a:xfrm>
            <a:prstGeom prst="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>
              <a:spAutoFit/>
            </a:bodyPr>
            <a:lstStyle/>
            <a:p>
              <a:pPr>
                <a:defRPr/>
              </a:pPr>
              <a:r>
                <a:rPr lang="en-GB" sz="1200" b="0" dirty="0">
                  <a:solidFill>
                    <a:srgbClr val="7030A0"/>
                  </a:solidFill>
                  <a:latin typeface="+mj-lt"/>
                </a:rPr>
                <a:t>Typical responses</a:t>
              </a:r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69C98710-D1CF-7E78-5E7C-ADA2F9A565F4}"/>
                </a:ext>
              </a:extLst>
            </p:cNvPr>
            <p:cNvSpPr/>
            <p:nvPr/>
          </p:nvSpPr>
          <p:spPr>
            <a:xfrm>
              <a:off x="285720" y="1000108"/>
              <a:ext cx="2649549" cy="900834"/>
            </a:xfrm>
            <a:prstGeom prst="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>
              <a:spAutoFit/>
            </a:bodyPr>
            <a:lstStyle/>
            <a:p>
              <a:pPr>
                <a:defRPr/>
              </a:pPr>
              <a:r>
                <a:rPr lang="en-GB" sz="1200" b="0" dirty="0">
                  <a:solidFill>
                    <a:srgbClr val="7030A0"/>
                  </a:solidFill>
                  <a:latin typeface="+mj-lt"/>
                </a:rPr>
                <a:t>Role-Related Behaviour</a:t>
              </a:r>
            </a:p>
          </p:txBody>
        </p:sp>
        <p:cxnSp>
          <p:nvCxnSpPr>
            <p:cNvPr id="11276" name="Straight Arrow Connector 13">
              <a:extLst>
                <a:ext uri="{FF2B5EF4-FFF2-40B4-BE49-F238E27FC236}">
                  <a16:creationId xmlns:a16="http://schemas.microsoft.com/office/drawing/2014/main" id="{904C26B6-7638-5254-6FA7-7E4C8AA75CC8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2928926" y="1285860"/>
              <a:ext cx="1000132" cy="71438"/>
            </a:xfrm>
            <a:prstGeom prst="straightConnector1">
              <a:avLst/>
            </a:prstGeom>
            <a:noFill/>
            <a:ln w="38100" algn="ctr">
              <a:solidFill>
                <a:schemeClr val="tx1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1277" name="Straight Arrow Connector 14">
              <a:extLst>
                <a:ext uri="{FF2B5EF4-FFF2-40B4-BE49-F238E27FC236}">
                  <a16:creationId xmlns:a16="http://schemas.microsoft.com/office/drawing/2014/main" id="{0E76FEEB-4E6F-F0E5-2758-0A6038FA69A0}"/>
                </a:ext>
              </a:extLst>
            </p:cNvPr>
            <p:cNvCxnSpPr>
              <a:cxnSpLocks noChangeShapeType="1"/>
              <a:stCxn id="12" idx="1"/>
            </p:cNvCxnSpPr>
            <p:nvPr/>
          </p:nvCxnSpPr>
          <p:spPr bwMode="auto">
            <a:xfrm rot="10800000" flipV="1">
              <a:off x="5286382" y="1521671"/>
              <a:ext cx="928691" cy="692882"/>
            </a:xfrm>
            <a:prstGeom prst="straightConnector1">
              <a:avLst/>
            </a:prstGeom>
            <a:noFill/>
            <a:ln w="38100" algn="ctr">
              <a:solidFill>
                <a:schemeClr val="tx1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sp>
        <p:nvSpPr>
          <p:cNvPr id="11269" name="Rectangle 8">
            <a:extLst>
              <a:ext uri="{FF2B5EF4-FFF2-40B4-BE49-F238E27FC236}">
                <a16:creationId xmlns:a16="http://schemas.microsoft.com/office/drawing/2014/main" id="{54C38619-1FF9-06E1-58EA-E1EA4A05AD16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8625" y="282575"/>
            <a:ext cx="447675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GB" altLang="en-US" sz="3600">
                <a:solidFill>
                  <a:srgbClr val="0000FF"/>
                </a:solidFill>
                <a:latin typeface="Arial Narrow" panose="020B0604020202020204" pitchFamily="34" charset="0"/>
              </a:rPr>
              <a:t>Structure of Personality</a:t>
            </a:r>
            <a:endParaRPr lang="en-GB" altLang="en-US" sz="3600"/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8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0" dur="1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1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3" dur="1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4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6" dur="1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1">
            <a:extLst>
              <a:ext uri="{FF2B5EF4-FFF2-40B4-BE49-F238E27FC236}">
                <a16:creationId xmlns:a16="http://schemas.microsoft.com/office/drawing/2014/main" id="{C53375F5-5775-E3AE-A0E8-B4BD9BF2E7D8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7188" y="1541463"/>
            <a:ext cx="8215312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GB" altLang="en-US"/>
              <a:t>Task C:</a:t>
            </a:r>
          </a:p>
        </p:txBody>
      </p:sp>
      <p:sp>
        <p:nvSpPr>
          <p:cNvPr id="73731" name="Rectangle 8">
            <a:extLst>
              <a:ext uri="{FF2B5EF4-FFF2-40B4-BE49-F238E27FC236}">
                <a16:creationId xmlns:a16="http://schemas.microsoft.com/office/drawing/2014/main" id="{FAB98FB8-1C59-66C6-344E-A869C8A17EA1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7038" y="282575"/>
            <a:ext cx="5357812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GB" altLang="en-US" sz="3600">
                <a:solidFill>
                  <a:srgbClr val="0000FF"/>
                </a:solidFill>
                <a:latin typeface="Arial Narrow" panose="020B0604020202020204" pitchFamily="34" charset="0"/>
              </a:rPr>
              <a:t>Section  C: Assignment Task</a:t>
            </a:r>
          </a:p>
        </p:txBody>
      </p:sp>
      <p:pic>
        <p:nvPicPr>
          <p:cNvPr id="73732" name="Picture 5" descr="F:\BTEC\booklet logo.png">
            <a:extLst>
              <a:ext uri="{FF2B5EF4-FFF2-40B4-BE49-F238E27FC236}">
                <a16:creationId xmlns:a16="http://schemas.microsoft.com/office/drawing/2014/main" id="{D111B716-1DF2-281D-8009-6D8A0B5AA9B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86625" y="214313"/>
            <a:ext cx="1616075" cy="1687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15A9B933-BDA2-D11A-DBFA-E35368BD7058}"/>
              </a:ext>
            </a:extLst>
          </p:cNvPr>
          <p:cNvSpPr txBox="1"/>
          <p:nvPr/>
        </p:nvSpPr>
        <p:spPr>
          <a:xfrm>
            <a:off x="2286000" y="3714750"/>
            <a:ext cx="4500563" cy="76993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GB" sz="2200" dirty="0">
                <a:solidFill>
                  <a:schemeClr val="accent3"/>
                </a:solidFill>
                <a:latin typeface="Arial" charset="0"/>
                <a:cs typeface="Arial" charset="0"/>
              </a:rPr>
              <a:t>Check your Assignment Booklet</a:t>
            </a:r>
          </a:p>
          <a:p>
            <a:pPr algn="ctr">
              <a:defRPr/>
            </a:pPr>
            <a:r>
              <a:rPr lang="en-GB" sz="2200" dirty="0">
                <a:solidFill>
                  <a:schemeClr val="accent3"/>
                </a:solidFill>
                <a:latin typeface="Arial" charset="0"/>
                <a:cs typeface="Arial" charset="0"/>
              </a:rPr>
              <a:t>for the Assessment Criteria</a:t>
            </a:r>
          </a:p>
        </p:txBody>
      </p:sp>
      <p:sp>
        <p:nvSpPr>
          <p:cNvPr id="73734" name="Rectangle 5">
            <a:extLst>
              <a:ext uri="{FF2B5EF4-FFF2-40B4-BE49-F238E27FC236}">
                <a16:creationId xmlns:a16="http://schemas.microsoft.com/office/drawing/2014/main" id="{D947FB1C-8EA8-4F48-FD92-771EA4724859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8625" y="2071688"/>
            <a:ext cx="8286750" cy="2308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GB" altLang="en-US" b="0"/>
              <a:t>Create a Powerpoint of</a:t>
            </a:r>
            <a:r>
              <a:rPr lang="en-US" altLang="en-US" b="0"/>
              <a:t> materials highlighting the types of anxiety and how arousal and anxiety affect sports performance. </a:t>
            </a:r>
            <a:r>
              <a:rPr lang="en-US" altLang="en-US"/>
              <a:t>	</a:t>
            </a:r>
          </a:p>
          <a:p>
            <a:pPr eaLnBrk="1" hangingPunct="1"/>
            <a:r>
              <a:rPr lang="en-US" altLang="en-US"/>
              <a:t>	</a:t>
            </a:r>
          </a:p>
          <a:p>
            <a:pPr eaLnBrk="1" hangingPunct="1"/>
            <a:r>
              <a:rPr lang="en-US" altLang="en-US"/>
              <a:t>	</a:t>
            </a:r>
          </a:p>
          <a:p>
            <a:pPr eaLnBrk="1" hangingPunct="1"/>
            <a:endParaRPr lang="en-US" altLang="en-US" b="0"/>
          </a:p>
        </p:txBody>
      </p:sp>
    </p:spTree>
    <p:custDataLst>
      <p:tags r:id="rId1"/>
    </p:custData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8">
            <a:extLst>
              <a:ext uri="{FF2B5EF4-FFF2-40B4-BE49-F238E27FC236}">
                <a16:creationId xmlns:a16="http://schemas.microsoft.com/office/drawing/2014/main" id="{94A6990D-13EA-C89C-FD7C-115029536DB6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7038" y="282575"/>
            <a:ext cx="7900987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GB" altLang="en-US" sz="3600">
                <a:solidFill>
                  <a:srgbClr val="0000FF"/>
                </a:solidFill>
                <a:latin typeface="Arial Narrow" panose="020B0604020202020204" pitchFamily="34" charset="0"/>
              </a:rPr>
              <a:t>Methods you could use to complete Unit 3:</a:t>
            </a:r>
          </a:p>
        </p:txBody>
      </p:sp>
      <p:sp>
        <p:nvSpPr>
          <p:cNvPr id="74755" name="Rectangle 3">
            <a:extLst>
              <a:ext uri="{FF2B5EF4-FFF2-40B4-BE49-F238E27FC236}">
                <a16:creationId xmlns:a16="http://schemas.microsoft.com/office/drawing/2014/main" id="{C116B04A-F779-E8AA-0C15-D59867673028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8625" y="1179513"/>
            <a:ext cx="8286750" cy="2678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b="0"/>
              <a:t>Presentation</a:t>
            </a:r>
          </a:p>
          <a:p>
            <a:pPr eaLnBrk="1" hangingPunct="1"/>
            <a:endParaRPr lang="en-US" altLang="en-US" b="0"/>
          </a:p>
          <a:p>
            <a:pPr eaLnBrk="1" hangingPunct="1"/>
            <a:r>
              <a:rPr lang="en-GB" altLang="en-US" b="0"/>
              <a:t>Presentation slides </a:t>
            </a:r>
          </a:p>
          <a:p>
            <a:pPr eaLnBrk="1" hangingPunct="1"/>
            <a:endParaRPr lang="en-GB" altLang="en-US" b="0"/>
          </a:p>
          <a:p>
            <a:pPr eaLnBrk="1" hangingPunct="1"/>
            <a:r>
              <a:rPr lang="en-GB" altLang="en-US" b="0"/>
              <a:t>Supporting notes </a:t>
            </a:r>
          </a:p>
          <a:p>
            <a:pPr eaLnBrk="1" hangingPunct="1"/>
            <a:endParaRPr lang="en-GB" altLang="en-US" b="0"/>
          </a:p>
          <a:p>
            <a:pPr eaLnBrk="1" hangingPunct="1"/>
            <a:r>
              <a:rPr lang="en-GB" altLang="en-US" b="0"/>
              <a:t>Observation record </a:t>
            </a:r>
            <a:r>
              <a:rPr lang="en-GB" altLang="en-US"/>
              <a:t>	</a:t>
            </a:r>
          </a:p>
        </p:txBody>
      </p:sp>
    </p:spTree>
    <p:custDataLst>
      <p:tags r:id="rId1"/>
    </p:custData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F45D5ABF-4C58-DA48-7C8C-F3A13CD1D85F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8625" y="1000125"/>
            <a:ext cx="8358188" cy="1938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>
              <a:spcBef>
                <a:spcPct val="20000"/>
              </a:spcBef>
              <a:buClr>
                <a:schemeClr val="tx1"/>
              </a:buClr>
              <a:defRPr/>
            </a:pPr>
            <a:r>
              <a:rPr lang="en-GB" b="0" dirty="0">
                <a:solidFill>
                  <a:srgbClr val="7030A0"/>
                </a:solidFill>
                <a:latin typeface="+mj-lt"/>
                <a:cs typeface="Arial" charset="0"/>
              </a:rPr>
              <a:t>Role related behaviour</a:t>
            </a:r>
          </a:p>
          <a:p>
            <a:pPr>
              <a:spcBef>
                <a:spcPts val="0"/>
              </a:spcBef>
              <a:buClr>
                <a:schemeClr val="tx1"/>
              </a:buClr>
              <a:defRPr/>
            </a:pPr>
            <a:r>
              <a:rPr lang="en-US" b="0" dirty="0"/>
              <a:t>Changes in </a:t>
            </a:r>
            <a:r>
              <a:rPr lang="en-US" b="0" dirty="0" err="1"/>
              <a:t>behaviour</a:t>
            </a:r>
            <a:r>
              <a:rPr lang="en-US" b="0" dirty="0"/>
              <a:t> occur as perception of the situation changes. Different situations require different roles.</a:t>
            </a:r>
          </a:p>
          <a:p>
            <a:pPr>
              <a:spcBef>
                <a:spcPts val="0"/>
              </a:spcBef>
              <a:buClr>
                <a:schemeClr val="tx1"/>
              </a:buClr>
              <a:defRPr/>
            </a:pPr>
            <a:endParaRPr kumimoji="1" lang="en-GB" b="0" dirty="0">
              <a:latin typeface="+mj-lt"/>
              <a:cs typeface="Arial" charset="0"/>
            </a:endParaRPr>
          </a:p>
          <a:p>
            <a:pPr>
              <a:spcBef>
                <a:spcPts val="0"/>
              </a:spcBef>
              <a:buClr>
                <a:schemeClr val="tx1"/>
              </a:buClr>
              <a:defRPr/>
            </a:pPr>
            <a:r>
              <a:rPr kumimoji="1" lang="en-GB" b="0" dirty="0">
                <a:latin typeface="+mj-lt"/>
                <a:cs typeface="Arial" charset="0"/>
              </a:rPr>
              <a:t>e.g. striking after the bell when annoyed or frustrated</a:t>
            </a:r>
          </a:p>
        </p:txBody>
      </p:sp>
      <p:sp>
        <p:nvSpPr>
          <p:cNvPr id="12291" name="Rectangle 8">
            <a:extLst>
              <a:ext uri="{FF2B5EF4-FFF2-40B4-BE49-F238E27FC236}">
                <a16:creationId xmlns:a16="http://schemas.microsoft.com/office/drawing/2014/main" id="{7151B328-693A-B2C6-9072-C42A63E2FF7A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8625" y="282575"/>
            <a:ext cx="447675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GB" altLang="en-US" sz="3600">
                <a:solidFill>
                  <a:srgbClr val="0000FF"/>
                </a:solidFill>
                <a:latin typeface="Arial Narrow" panose="020B0604020202020204" pitchFamily="34" charset="0"/>
              </a:rPr>
              <a:t>Structure of Personality</a:t>
            </a:r>
            <a:endParaRPr lang="en-GB" altLang="en-US" sz="3600"/>
          </a:p>
        </p:txBody>
      </p:sp>
      <p:grpSp>
        <p:nvGrpSpPr>
          <p:cNvPr id="12292" name="Group 7">
            <a:extLst>
              <a:ext uri="{FF2B5EF4-FFF2-40B4-BE49-F238E27FC236}">
                <a16:creationId xmlns:a16="http://schemas.microsoft.com/office/drawing/2014/main" id="{55F1A51F-C26B-A0C9-33CD-C6B2BCB100B3}"/>
              </a:ext>
            </a:extLst>
          </p:cNvPr>
          <p:cNvGrpSpPr>
            <a:grpSpLocks/>
          </p:cNvGrpSpPr>
          <p:nvPr/>
        </p:nvGrpSpPr>
        <p:grpSpPr bwMode="auto">
          <a:xfrm>
            <a:off x="4429125" y="3500438"/>
            <a:ext cx="4400550" cy="2857500"/>
            <a:chOff x="285720" y="1000108"/>
            <a:chExt cx="8580080" cy="5572164"/>
          </a:xfrm>
        </p:grpSpPr>
        <p:sp>
          <p:nvSpPr>
            <p:cNvPr id="9" name="Oval 8">
              <a:extLst>
                <a:ext uri="{FF2B5EF4-FFF2-40B4-BE49-F238E27FC236}">
                  <a16:creationId xmlns:a16="http://schemas.microsoft.com/office/drawing/2014/main" id="{5ABF9905-430E-3690-4B94-5ADBBF358226}"/>
                </a:ext>
              </a:extLst>
            </p:cNvPr>
            <p:cNvSpPr/>
            <p:nvPr/>
          </p:nvSpPr>
          <p:spPr bwMode="auto">
            <a:xfrm>
              <a:off x="3000270" y="2430297"/>
              <a:ext cx="2785740" cy="2786082"/>
            </a:xfrm>
            <a:prstGeom prst="ellipse">
              <a:avLst/>
            </a:prstGeom>
            <a:solidFill>
              <a:schemeClr val="accent3">
                <a:lumMod val="20000"/>
                <a:lumOff val="80000"/>
              </a:schemeClr>
            </a:solidFill>
            <a:ln w="571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en-GB">
                <a:latin typeface="Arial" charset="0"/>
              </a:endParaRPr>
            </a:p>
          </p:txBody>
        </p:sp>
        <p:sp>
          <p:nvSpPr>
            <p:cNvPr id="12295" name="Oval 9">
              <a:extLst>
                <a:ext uri="{FF2B5EF4-FFF2-40B4-BE49-F238E27FC236}">
                  <a16:creationId xmlns:a16="http://schemas.microsoft.com/office/drawing/2014/main" id="{76AB5C6C-B4F2-B0DE-0192-21039CB3595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14546" y="1714488"/>
              <a:ext cx="4286280" cy="4214842"/>
            </a:xfrm>
            <a:prstGeom prst="ellipse">
              <a:avLst/>
            </a:prstGeom>
            <a:noFill/>
            <a:ln w="57150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 eaLnBrk="0" hangingPunct="0"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2296" name="Oval 11">
              <a:extLst>
                <a:ext uri="{FF2B5EF4-FFF2-40B4-BE49-F238E27FC236}">
                  <a16:creationId xmlns:a16="http://schemas.microsoft.com/office/drawing/2014/main" id="{20F0558D-C3A0-132B-CD22-B5DF5BDB7A3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71604" y="1071546"/>
              <a:ext cx="5643602" cy="5500726"/>
            </a:xfrm>
            <a:prstGeom prst="ellipse">
              <a:avLst/>
            </a:prstGeom>
            <a:noFill/>
            <a:ln w="57150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 eaLnBrk="0" hangingPunct="0"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087182C4-AB33-E6DA-C3C6-39FF820AFBF4}"/>
                </a:ext>
              </a:extLst>
            </p:cNvPr>
            <p:cNvSpPr/>
            <p:nvPr/>
          </p:nvSpPr>
          <p:spPr>
            <a:xfrm>
              <a:off x="3285035" y="3358991"/>
              <a:ext cx="2092400" cy="838919"/>
            </a:xfrm>
            <a:prstGeom prst="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>
              <a:spAutoFit/>
            </a:bodyPr>
            <a:lstStyle/>
            <a:p>
              <a:pPr algn="ctr">
                <a:defRPr/>
              </a:pPr>
              <a:r>
                <a:rPr lang="en-GB" sz="1100" b="0" dirty="0">
                  <a:solidFill>
                    <a:srgbClr val="7030A0"/>
                  </a:solidFill>
                  <a:latin typeface="+mj-lt"/>
                </a:rPr>
                <a:t>Psychological core</a:t>
              </a:r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A5EBC551-429E-25AB-72E9-FFB0CA53F9EA}"/>
                </a:ext>
              </a:extLst>
            </p:cNvPr>
            <p:cNvSpPr/>
            <p:nvPr/>
          </p:nvSpPr>
          <p:spPr>
            <a:xfrm>
              <a:off x="6216251" y="1071307"/>
              <a:ext cx="2649549" cy="900834"/>
            </a:xfrm>
            <a:prstGeom prst="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>
              <a:spAutoFit/>
            </a:bodyPr>
            <a:lstStyle/>
            <a:p>
              <a:pPr>
                <a:defRPr/>
              </a:pPr>
              <a:r>
                <a:rPr lang="en-GB" sz="1200" b="0" dirty="0">
                  <a:solidFill>
                    <a:srgbClr val="7030A0"/>
                  </a:solidFill>
                  <a:latin typeface="+mj-lt"/>
                </a:rPr>
                <a:t>Typical responses</a:t>
              </a:r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91264DAC-01C5-EDA9-7458-A238C7D9B3CE}"/>
                </a:ext>
              </a:extLst>
            </p:cNvPr>
            <p:cNvSpPr/>
            <p:nvPr/>
          </p:nvSpPr>
          <p:spPr>
            <a:xfrm>
              <a:off x="285720" y="1000108"/>
              <a:ext cx="2649549" cy="900832"/>
            </a:xfrm>
            <a:prstGeom prst="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>
              <a:spAutoFit/>
            </a:bodyPr>
            <a:lstStyle/>
            <a:p>
              <a:pPr>
                <a:defRPr/>
              </a:pPr>
              <a:r>
                <a:rPr lang="en-GB" sz="1200" b="0" dirty="0">
                  <a:solidFill>
                    <a:srgbClr val="7030A0"/>
                  </a:solidFill>
                  <a:latin typeface="+mj-lt"/>
                </a:rPr>
                <a:t>Role-Related Behaviour</a:t>
              </a:r>
            </a:p>
          </p:txBody>
        </p:sp>
        <p:cxnSp>
          <p:nvCxnSpPr>
            <p:cNvPr id="12300" name="Straight Arrow Connector 15">
              <a:extLst>
                <a:ext uri="{FF2B5EF4-FFF2-40B4-BE49-F238E27FC236}">
                  <a16:creationId xmlns:a16="http://schemas.microsoft.com/office/drawing/2014/main" id="{A1318A5C-B28B-A670-51FB-7C03256EA9A6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2928926" y="1285860"/>
              <a:ext cx="1000132" cy="71438"/>
            </a:xfrm>
            <a:prstGeom prst="straightConnector1">
              <a:avLst/>
            </a:prstGeom>
            <a:noFill/>
            <a:ln w="38100" algn="ctr">
              <a:solidFill>
                <a:schemeClr val="tx1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2301" name="Straight Arrow Connector 16">
              <a:extLst>
                <a:ext uri="{FF2B5EF4-FFF2-40B4-BE49-F238E27FC236}">
                  <a16:creationId xmlns:a16="http://schemas.microsoft.com/office/drawing/2014/main" id="{586F5E63-11EA-CC6B-E414-14ACE83029C2}"/>
                </a:ext>
              </a:extLst>
            </p:cNvPr>
            <p:cNvCxnSpPr>
              <a:cxnSpLocks noChangeShapeType="1"/>
              <a:stCxn id="14" idx="1"/>
            </p:cNvCxnSpPr>
            <p:nvPr/>
          </p:nvCxnSpPr>
          <p:spPr bwMode="auto">
            <a:xfrm rot="10800000" flipV="1">
              <a:off x="5286382" y="1521671"/>
              <a:ext cx="928691" cy="692882"/>
            </a:xfrm>
            <a:prstGeom prst="straightConnector1">
              <a:avLst/>
            </a:prstGeom>
            <a:noFill/>
            <a:ln w="38100" algn="ctr">
              <a:solidFill>
                <a:schemeClr val="tx1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pic>
        <p:nvPicPr>
          <p:cNvPr id="12293" name="Picture 10" descr="xin_200703121030434427514">
            <a:extLst>
              <a:ext uri="{FF2B5EF4-FFF2-40B4-BE49-F238E27FC236}">
                <a16:creationId xmlns:a16="http://schemas.microsoft.com/office/drawing/2014/main" id="{FD27C0A8-3F46-2DCF-74A7-6257EDCF561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0700" y="3143250"/>
            <a:ext cx="3122613" cy="3365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6">
            <a:extLst>
              <a:ext uri="{FF2B5EF4-FFF2-40B4-BE49-F238E27FC236}">
                <a16:creationId xmlns:a16="http://schemas.microsoft.com/office/drawing/2014/main" id="{C9940358-65C3-FDA4-E8D1-2908D8C9B798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8625" y="928688"/>
            <a:ext cx="8286750" cy="1570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GB" altLang="en-US">
                <a:solidFill>
                  <a:srgbClr val="FF0000"/>
                </a:solidFill>
              </a:rPr>
              <a:t>Extrovert &amp; Introvert</a:t>
            </a:r>
          </a:p>
          <a:p>
            <a:pPr eaLnBrk="1" hangingPunct="1"/>
            <a:endParaRPr lang="en-GB" altLang="en-US">
              <a:solidFill>
                <a:srgbClr val="FF0000"/>
              </a:solidFill>
            </a:endParaRPr>
          </a:p>
          <a:p>
            <a:pPr eaLnBrk="1" hangingPunct="1"/>
            <a:r>
              <a:rPr lang="en-GB" altLang="en-US" b="0"/>
              <a:t>I</a:t>
            </a:r>
            <a:r>
              <a:rPr lang="en-US" altLang="en-US" b="0"/>
              <a:t>ntroverts tend to be inward looking and shy and they are comfortable in their own company. </a:t>
            </a:r>
            <a:r>
              <a:rPr lang="en-GB" altLang="en-US"/>
              <a:t>	</a:t>
            </a:r>
          </a:p>
        </p:txBody>
      </p:sp>
      <p:sp>
        <p:nvSpPr>
          <p:cNvPr id="13315" name="Rectangle 8">
            <a:extLst>
              <a:ext uri="{FF2B5EF4-FFF2-40B4-BE49-F238E27FC236}">
                <a16:creationId xmlns:a16="http://schemas.microsoft.com/office/drawing/2014/main" id="{112F8B92-7046-200B-C1CD-AE4FDDEE456E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8625" y="211138"/>
            <a:ext cx="3395663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GB" altLang="en-US" sz="3600">
                <a:solidFill>
                  <a:srgbClr val="0000FF"/>
                </a:solidFill>
                <a:latin typeface="Arial Narrow" panose="020B0604020202020204" pitchFamily="34" charset="0"/>
              </a:rPr>
              <a:t>Personality Types</a:t>
            </a:r>
            <a:endParaRPr lang="en-GB" altLang="en-US" sz="3600"/>
          </a:p>
        </p:txBody>
      </p:sp>
      <p:sp>
        <p:nvSpPr>
          <p:cNvPr id="13316" name="Rectangle 6">
            <a:extLst>
              <a:ext uri="{FF2B5EF4-FFF2-40B4-BE49-F238E27FC236}">
                <a16:creationId xmlns:a16="http://schemas.microsoft.com/office/drawing/2014/main" id="{BDCD030C-0B52-CFEE-ADCA-936576F65E5D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8625" y="3500438"/>
            <a:ext cx="3214688" cy="1570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b="0"/>
              <a:t>Extroverts tend to be outgoing and comfortable in other people’s company. </a:t>
            </a:r>
          </a:p>
        </p:txBody>
      </p:sp>
      <p:pic>
        <p:nvPicPr>
          <p:cNvPr id="13317" name="Picture 3" descr="Becky-Addlington.jpg">
            <a:extLst>
              <a:ext uri="{FF2B5EF4-FFF2-40B4-BE49-F238E27FC236}">
                <a16:creationId xmlns:a16="http://schemas.microsoft.com/office/drawing/2014/main" id="{F0FF8421-D150-F1AB-F6FD-EFCA297F136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43313" y="2857500"/>
            <a:ext cx="5083175" cy="3286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0"/>
  <p:tag name="TIME" val="15"/>
  <p:tag name="QUESTION" val="1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0"/>
  <p:tag name="TIME" val="15"/>
  <p:tag name="QUESTION" val="1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0"/>
  <p:tag name="TIME" val="15"/>
  <p:tag name="QUESTION" val="1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0"/>
  <p:tag name="TIME" val="15"/>
  <p:tag name="QUESTION" val="1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0"/>
  <p:tag name="TIME" val="15"/>
  <p:tag name="QUESTION" val="1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0"/>
  <p:tag name="TIME" val="15"/>
  <p:tag name="QUESTION" val="1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0"/>
  <p:tag name="TIME" val="15"/>
  <p:tag name="QUESTION" val="1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0"/>
  <p:tag name="TIME" val="15"/>
  <p:tag name="QUESTION" val="1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0"/>
  <p:tag name="TIME" val="15"/>
  <p:tag name="QUESTION" val="1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0"/>
  <p:tag name="TIME" val="15"/>
  <p:tag name="QUESTION" val="1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0"/>
  <p:tag name="TIME" val="15"/>
  <p:tag name="QUESTION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0"/>
  <p:tag name="TIME" val="15"/>
  <p:tag name="QUESTION" val="1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0"/>
  <p:tag name="TIME" val="15"/>
  <p:tag name="QUESTION" val="1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0"/>
  <p:tag name="TIME" val="15"/>
  <p:tag name="QUESTION" val="1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0"/>
  <p:tag name="TIME" val="15"/>
  <p:tag name="QUESTION" val="1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0"/>
  <p:tag name="TIME" val="15"/>
  <p:tag name="QUESTION" val="1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0"/>
  <p:tag name="TIME" val="15"/>
  <p:tag name="QUESTION" val="1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0"/>
  <p:tag name="TIME" val="15"/>
  <p:tag name="QUESTION" val="1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0"/>
  <p:tag name="TIME" val="15"/>
  <p:tag name="QUESTION" val="1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0"/>
  <p:tag name="TIME" val="15"/>
  <p:tag name="QUESTION" val="1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0"/>
  <p:tag name="TIME" val="15"/>
  <p:tag name="QUESTION" val="1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0"/>
  <p:tag name="TIME" val="15"/>
  <p:tag name="QUESTION" val="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0"/>
  <p:tag name="TIME" val="15"/>
  <p:tag name="QUESTION" val="1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0"/>
  <p:tag name="TIME" val="15"/>
  <p:tag name="QUESTION" val="1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0"/>
  <p:tag name="TIME" val="15"/>
  <p:tag name="QUESTION" val="1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0"/>
  <p:tag name="TIME" val="15"/>
  <p:tag name="QUESTION" val="1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0"/>
  <p:tag name="TIME" val="15"/>
  <p:tag name="QUESTION" val="1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0"/>
  <p:tag name="TIME" val="15"/>
  <p:tag name="QUESTION" val="1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0"/>
  <p:tag name="TIME" val="15"/>
  <p:tag name="QUESTION" val="1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0"/>
  <p:tag name="TIME" val="15"/>
  <p:tag name="QUESTION" val="1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0"/>
  <p:tag name="TIME" val="15"/>
  <p:tag name="QUESTION" val="1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0"/>
  <p:tag name="TIME" val="15"/>
  <p:tag name="QUESTION" val="1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0"/>
  <p:tag name="TIME" val="15"/>
  <p:tag name="QUESTION" val="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0"/>
  <p:tag name="TIME" val="15"/>
  <p:tag name="QUESTION" val="1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0"/>
  <p:tag name="TIME" val="15"/>
  <p:tag name="QUESTION" val="1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0"/>
  <p:tag name="TIME" val="15"/>
  <p:tag name="QUESTION" val="1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0"/>
  <p:tag name="TIME" val="15"/>
  <p:tag name="QUESTION" val="1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0"/>
  <p:tag name="TIME" val="15"/>
  <p:tag name="QUESTION" val="1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0"/>
  <p:tag name="TIME" val="15"/>
  <p:tag name="QUESTION" val="1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0"/>
  <p:tag name="TIME" val="15"/>
  <p:tag name="QUESTION" val="1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0"/>
  <p:tag name="TIME" val="15"/>
  <p:tag name="QUESTION" val="1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0"/>
  <p:tag name="TIME" val="15"/>
  <p:tag name="QUESTION" val="1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0"/>
  <p:tag name="TIME" val="15"/>
  <p:tag name="QUESTION" val="1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0"/>
  <p:tag name="TIME" val="15"/>
  <p:tag name="QUESTION" val="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0"/>
  <p:tag name="TIME" val="15"/>
  <p:tag name="QUESTION" val="1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0"/>
  <p:tag name="TIME" val="15"/>
  <p:tag name="QUESTION" val="1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0"/>
  <p:tag name="TIME" val="15"/>
  <p:tag name="QUESTION" val="1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0"/>
  <p:tag name="TIME" val="15"/>
  <p:tag name="QUESTION" val="1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0"/>
  <p:tag name="TIME" val="15"/>
  <p:tag name="QUESTION" val="1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0"/>
  <p:tag name="TIME" val="15"/>
  <p:tag name="QUESTION" val="1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0"/>
  <p:tag name="TIME" val="15"/>
  <p:tag name="QUESTION" val="1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0"/>
  <p:tag name="TIME" val="15"/>
  <p:tag name="QUESTION" val="1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0"/>
  <p:tag name="TIME" val="15"/>
  <p:tag name="QUESTION" val="1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0"/>
  <p:tag name="TIME" val="15"/>
  <p:tag name="QUESTION" val="1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0"/>
  <p:tag name="TIME" val="15"/>
  <p:tag name="QUESTION" val="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0"/>
  <p:tag name="TIME" val="15"/>
  <p:tag name="QUESTION" val="1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0"/>
  <p:tag name="TIME" val="15"/>
  <p:tag name="QUESTION" val="1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0"/>
  <p:tag name="TIME" val="15"/>
  <p:tag name="QUESTION" val="1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0"/>
  <p:tag name="TIME" val="15"/>
  <p:tag name="QUESTION" val="1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0"/>
  <p:tag name="TIME" val="15"/>
  <p:tag name="QUESTION" val="1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0"/>
  <p:tag name="TIME" val="15"/>
  <p:tag name="QUESTION" val="1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0"/>
  <p:tag name="TIME" val="15"/>
  <p:tag name="QUESTION" val="1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0"/>
  <p:tag name="TIME" val="15"/>
  <p:tag name="QUESTION" val="1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0"/>
  <p:tag name="TIME" val="15"/>
  <p:tag name="QUESTION" val="1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0"/>
  <p:tag name="TIME" val="15"/>
  <p:tag name="QUESTION" val="1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0"/>
  <p:tag name="TIME" val="15"/>
  <p:tag name="QUESTION" val="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0"/>
  <p:tag name="TIME" val="15"/>
  <p:tag name="QUESTION" val="1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0"/>
  <p:tag name="TIME" val="15"/>
  <p:tag name="QUESTION" val="1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0"/>
  <p:tag name="TIME" val="15"/>
  <p:tag name="QUESTION" val="1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0"/>
  <p:tag name="TIME" val="15"/>
  <p:tag name="QUESTION" val="1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0"/>
  <p:tag name="TIME" val="15"/>
  <p:tag name="QUESTION" val="1"/>
</p:tagLst>
</file>

<file path=ppt/theme/theme1.xml><?xml version="1.0" encoding="utf-8"?>
<a:theme xmlns:a="http://schemas.openxmlformats.org/drawingml/2006/main" name="1_Blank Presentation">
  <a:themeElements>
    <a:clrScheme name="Metro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1_Blank Presentation">
      <a:majorFont>
        <a:latin typeface="Arial"/>
        <a:ea typeface=""/>
        <a:cs typeface="Arial"/>
      </a:majorFont>
      <a:minorFont>
        <a:latin typeface="Times New Roman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2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2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1_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Blank Presentatio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Blank Presentatio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Blank Presentatio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Blank Presentatio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Blank Presentatio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Blank Presentatio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Blank Presentation 8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3333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Blank Presentation 9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3333FF"/>
        </a:hlink>
        <a:folHlink>
          <a:srgbClr val="00006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8919</TotalTime>
  <Words>3522</Words>
  <Application>Microsoft Macintosh PowerPoint</Application>
  <PresentationFormat>On-screen Show (4:3)</PresentationFormat>
  <Paragraphs>509</Paragraphs>
  <Slides>71</Slides>
  <Notes>59</Notes>
  <HiddenSlides>0</HiddenSlides>
  <MMClips>0</MMClips>
  <ScaleCrop>false</ScaleCrop>
  <HeadingPairs>
    <vt:vector size="8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71</vt:i4>
      </vt:variant>
    </vt:vector>
  </HeadingPairs>
  <TitlesOfParts>
    <vt:vector size="78" baseType="lpstr">
      <vt:lpstr>Arial</vt:lpstr>
      <vt:lpstr>Times New Roman</vt:lpstr>
      <vt:lpstr>Comic Sans MS</vt:lpstr>
      <vt:lpstr>Arial Narrow</vt:lpstr>
      <vt:lpstr>Wingdings 2</vt:lpstr>
      <vt:lpstr>1_Blank Presentation</vt:lpstr>
      <vt:lpstr>Adobe Illustrator Artwork 9.0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Goal Setting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PE Resources Bank</dc:creator>
  <cp:lastModifiedBy>Tim</cp:lastModifiedBy>
  <cp:revision>730</cp:revision>
  <dcterms:created xsi:type="dcterms:W3CDTF">2001-09-09T14:26:25Z</dcterms:created>
  <dcterms:modified xsi:type="dcterms:W3CDTF">2023-05-03T13:55:48Z</dcterms:modified>
</cp:coreProperties>
</file>